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68AF0-E410-47D9-8599-F3F3B683BC8A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A40DE-6D12-42F8-8B3F-3104BCF1754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252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E5F41-90A0-4358-9608-D62981C15C06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043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6599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937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858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022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242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9242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118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5489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12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843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535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745E9-7A06-453B-94C0-ECC512C43B6C}" type="datetimeFigureOut">
              <a:rPr lang="th-TH" smtClean="0"/>
              <a:t>23/09/67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CFDC9-3528-4441-B41C-A16D262792F1}" type="slidenum">
              <a:rPr lang="th-TH" smtClean="0"/>
              <a:t>‹#›</a:t>
            </a:fld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FF8DF-DF70-49ED-9AA1-567D9CA3F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967" t="33395" r="296" b="29786"/>
          <a:stretch/>
        </p:blipFill>
        <p:spPr>
          <a:xfrm>
            <a:off x="9728915" y="115911"/>
            <a:ext cx="2463085" cy="877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761449-1030-460F-A257-FDA04A4522F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31820" y="211496"/>
            <a:ext cx="869034" cy="869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27616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897697"/>
              </p:ext>
            </p:extLst>
          </p:nvPr>
        </p:nvGraphicFramePr>
        <p:xfrm>
          <a:off x="811369" y="1323438"/>
          <a:ext cx="10534918" cy="52284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50701">
                  <a:extLst>
                    <a:ext uri="{9D8B030D-6E8A-4147-A177-3AD203B41FA5}">
                      <a16:colId xmlns:a16="http://schemas.microsoft.com/office/drawing/2014/main" val="1307807167"/>
                    </a:ext>
                  </a:extLst>
                </a:gridCol>
                <a:gridCol w="7984217">
                  <a:extLst>
                    <a:ext uri="{9D8B030D-6E8A-4147-A177-3AD203B41FA5}">
                      <a16:colId xmlns:a16="http://schemas.microsoft.com/office/drawing/2014/main" val="2505344451"/>
                    </a:ext>
                  </a:extLst>
                </a:gridCol>
              </a:tblGrid>
              <a:tr h="592046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1.กระบวนการ (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Process</a:t>
                      </a:r>
                      <a:r>
                        <a:rPr lang="th-TH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b="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APR040 </a:t>
                      </a:r>
                      <a:r>
                        <a:rPr lang="th-TH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การบันทึกตั้งหนี้รายการอื่นๆ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(ขายกากมะพร้าว,ขายน้ำมะพร้าวดี,ขายน้ำมะพร้าวเสีย,กะลา,เนื้อมะพร้าว)</a:t>
                      </a:r>
                      <a:endParaRPr lang="th-TH" sz="180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232022"/>
                  </a:ext>
                </a:extLst>
              </a:tr>
              <a:tr h="1480112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2.ขั้นตอนย่อย (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Sub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process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 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Group/ Group ID</a:t>
                      </a:r>
                    </a:p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2.2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Miscellaneous Invoice</a:t>
                      </a:r>
                    </a:p>
                    <a:p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2.3 สร้าง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Line</a:t>
                      </a:r>
                    </a:p>
                    <a:p>
                      <a:endParaRPr lang="en-US" sz="1800" baseline="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61077"/>
                  </a:ext>
                </a:extLst>
              </a:tr>
              <a:tr h="592046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ข้อมูลที่ต้องใช้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Input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เอกสารใบชั่งน้ำหนัก</a:t>
                      </a:r>
                    </a:p>
                    <a:p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1544"/>
                  </a:ext>
                </a:extLst>
              </a:tr>
              <a:tr h="1480112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4.ความเสี่ยง (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Risk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4.1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คีย์วันที่ชั่งน้ำหนักผิด</a:t>
                      </a:r>
                    </a:p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4.2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คีย์ข้อมูลการชั่งน้ำหนักผิด</a:t>
                      </a:r>
                    </a:p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4.3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78054"/>
                  </a:ext>
                </a:extLst>
              </a:tr>
              <a:tr h="103607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จุดควบคุม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Control Point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ตรวจสอบวันที่ใบชั่ง</a:t>
                      </a:r>
                    </a:p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5.2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 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Site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ว่าเป็น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1.สุรีย์สำนักงานใหญ่ 2.พร้าวหอม 3.ล้งมะพร้าว</a:t>
                      </a:r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3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79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290" y="1281421"/>
            <a:ext cx="5462326" cy="5451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B206E7E1-10EC-4ECA-BF38-57DB20CD7216}"/>
              </a:ext>
            </a:extLst>
          </p:cNvPr>
          <p:cNvSpPr txBox="1">
            <a:spLocks/>
          </p:cNvSpPr>
          <p:nvPr/>
        </p:nvSpPr>
        <p:spPr>
          <a:xfrm>
            <a:off x="1323833" y="1266305"/>
            <a:ext cx="2694902" cy="5151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b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</a:t>
            </a:r>
            <a:r>
              <a:rPr lang="en-US" sz="2000" b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INV. </a:t>
            </a:r>
            <a:r>
              <a:rPr lang="th-TH" sz="2000" b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กากมะพร้าว</a:t>
            </a:r>
            <a:endParaRPr lang="en-US" sz="2000" b="1" u="sng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800" b="1" u="sng" dirty="0" smtClean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5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49CB9-47F8-444B-9099-E41A7486F8C6}"/>
              </a:ext>
            </a:extLst>
          </p:cNvPr>
          <p:cNvSpPr txBox="1"/>
          <p:nvPr/>
        </p:nvSpPr>
        <p:spPr>
          <a:xfrm>
            <a:off x="333881" y="1440725"/>
            <a:ext cx="1152311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คำสั่ง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Action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Group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 Edit List Report Style :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AR Invoice Edit List 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(จะมีช่องให้เซ็นต์ชื่อด้านล่าง)</a:t>
            </a: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 Print Preview</a:t>
            </a:r>
            <a:endParaRPr lang="en-US" sz="2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800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18866" y="2238233"/>
            <a:ext cx="10628373" cy="4325277"/>
            <a:chOff x="645775" y="1313496"/>
            <a:chExt cx="10643189" cy="37524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56789" b="41611"/>
            <a:stretch/>
          </p:blipFill>
          <p:spPr>
            <a:xfrm>
              <a:off x="645775" y="1313496"/>
              <a:ext cx="4939363" cy="375241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5645" y="1313496"/>
              <a:ext cx="5163319" cy="375241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558343" y="1506828"/>
              <a:ext cx="412125" cy="1674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84101" y="1867437"/>
              <a:ext cx="2202288" cy="193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786389" y="2498501"/>
              <a:ext cx="1741020" cy="1806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772140" y="2987900"/>
              <a:ext cx="2925652" cy="2018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403212" y="1828799"/>
              <a:ext cx="233960" cy="2650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628068" y="2987900"/>
              <a:ext cx="618186" cy="7598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5505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57601" y="1323440"/>
            <a:ext cx="4853724" cy="5433142"/>
            <a:chOff x="3178196" y="206062"/>
            <a:chExt cx="6074717" cy="64413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8197" y="206062"/>
              <a:ext cx="6074716" cy="285589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8197" y="3061952"/>
              <a:ext cx="6074716" cy="12792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196" y="5433653"/>
              <a:ext cx="6074717" cy="1213747"/>
            </a:xfrm>
            <a:prstGeom prst="rect">
              <a:avLst/>
            </a:prstGeom>
          </p:spPr>
        </p:pic>
      </p:grpSp>
      <p:sp>
        <p:nvSpPr>
          <p:cNvPr id="6" name="Title 4">
            <a:extLst>
              <a:ext uri="{FF2B5EF4-FFF2-40B4-BE49-F238E27FC236}">
                <a16:creationId xmlns:a16="http://schemas.microsoft.com/office/drawing/2014/main" id="{B206E7E1-10EC-4ECA-BF38-57DB20CD7216}"/>
              </a:ext>
            </a:extLst>
          </p:cNvPr>
          <p:cNvSpPr txBox="1">
            <a:spLocks/>
          </p:cNvSpPr>
          <p:nvPr/>
        </p:nvSpPr>
        <p:spPr>
          <a:xfrm>
            <a:off x="2282436" y="1323439"/>
            <a:ext cx="2750329" cy="5151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b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</a:t>
            </a:r>
            <a:r>
              <a:rPr lang="en-US" sz="2000" b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คู่บัญชี</a:t>
            </a:r>
            <a:endParaRPr lang="en-US" sz="2000" b="1" u="sng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800" b="1" u="sng" dirty="0" smtClean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072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ARP050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การบันทึกลดหนี้อื่นๆ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(ค่าส่งเสริมการขาย)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 Invoice Entry-Credit Memo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72375"/>
              </p:ext>
            </p:extLst>
          </p:nvPr>
        </p:nvGraphicFramePr>
        <p:xfrm>
          <a:off x="811369" y="1323438"/>
          <a:ext cx="10534918" cy="52764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50701">
                  <a:extLst>
                    <a:ext uri="{9D8B030D-6E8A-4147-A177-3AD203B41FA5}">
                      <a16:colId xmlns:a16="http://schemas.microsoft.com/office/drawing/2014/main" val="1307807167"/>
                    </a:ext>
                  </a:extLst>
                </a:gridCol>
                <a:gridCol w="7984217">
                  <a:extLst>
                    <a:ext uri="{9D8B030D-6E8A-4147-A177-3AD203B41FA5}">
                      <a16:colId xmlns:a16="http://schemas.microsoft.com/office/drawing/2014/main" val="2505344451"/>
                    </a:ext>
                  </a:extLst>
                </a:gridCol>
              </a:tblGrid>
              <a:tr h="592046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1.กระบวนการ (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Process</a:t>
                      </a:r>
                      <a:r>
                        <a:rPr lang="th-TH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b="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ARP050 </a:t>
                      </a:r>
                      <a:r>
                        <a:rPr lang="th-TH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การบันทึกลดหนี้อื่นๆ (ค่าส่งเสริมการขาย)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/>
                      </a:r>
                      <a:br>
                        <a:rPr lang="en-US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</a:br>
                      <a:endParaRPr lang="th-TH" sz="180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232022"/>
                  </a:ext>
                </a:extLst>
              </a:tr>
              <a:tr h="1480112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2.ขั้นตอนย่อย (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Sub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process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 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Group/ Group ID</a:t>
                      </a:r>
                    </a:p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2.2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Credit Memo</a:t>
                      </a:r>
                    </a:p>
                    <a:p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2.3 สร้าง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Line</a:t>
                      </a:r>
                    </a:p>
                    <a:p>
                      <a:endParaRPr lang="en-US" sz="1800" baseline="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61077"/>
                  </a:ext>
                </a:extLst>
              </a:tr>
              <a:tr h="592046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ข้อมูลที่ต้องใช้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Input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เอกสารใบแจ้งหนี้</a:t>
                      </a:r>
                    </a:p>
                    <a:p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1544"/>
                  </a:ext>
                </a:extLst>
              </a:tr>
              <a:tr h="1480112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4.ความเสี่ยง (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Risk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4.1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ระบุจำนวนเงินผิด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4.2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ระบุ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</a:t>
                      </a:r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4.3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ระบุวันที่ผิด</a:t>
                      </a:r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78054"/>
                  </a:ext>
                </a:extLst>
              </a:tr>
              <a:tr h="103607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จุดควบคุม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Control Point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ตรวจสอบเอกสารกับข้อมูล</a:t>
                      </a:r>
                    </a:p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5.2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 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Site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ว่าเป็น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1.สุรีย์สำนักงานใหญ่ 2.พร้าวหอม 3.ล้งมะพร้าว</a:t>
                      </a:r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3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ARP050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การบันทึกลดหนี้อื่นๆ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(ค่าส่งเสริมการขาย)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 Invoice Entry-Credit Memo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66" y="2019868"/>
            <a:ext cx="3234808" cy="457645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44" y="2019868"/>
            <a:ext cx="3234808" cy="457645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03" y="2016444"/>
            <a:ext cx="3213998" cy="45470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Title 7"/>
          <p:cNvSpPr txBox="1">
            <a:spLocks/>
          </p:cNvSpPr>
          <p:nvPr/>
        </p:nvSpPr>
        <p:spPr>
          <a:xfrm>
            <a:off x="838201" y="1514171"/>
            <a:ext cx="10515600" cy="5022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b="1" u="sng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เอกสารตัวอย่าง</a:t>
            </a:r>
            <a:endParaRPr lang="th-TH" sz="2000" b="1" u="sng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27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82E7D2B-AB2F-431D-A1EB-F3741A92FD5C}"/>
              </a:ext>
            </a:extLst>
          </p:cNvPr>
          <p:cNvGrpSpPr/>
          <p:nvPr/>
        </p:nvGrpSpPr>
        <p:grpSpPr>
          <a:xfrm>
            <a:off x="699574" y="2319546"/>
            <a:ext cx="5249008" cy="2724530"/>
            <a:chOff x="702896" y="1237002"/>
            <a:chExt cx="5249008" cy="27245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7B3AD1-597C-4F55-8CAC-26E24952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896" y="1237002"/>
              <a:ext cx="5249008" cy="272453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D74785-45FA-4EDD-8956-45BC639B95FB}"/>
                </a:ext>
              </a:extLst>
            </p:cNvPr>
            <p:cNvSpPr/>
            <p:nvPr/>
          </p:nvSpPr>
          <p:spPr>
            <a:xfrm>
              <a:off x="1244600" y="1871133"/>
              <a:ext cx="2726267" cy="431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206E7E1-10EC-4ECA-BF38-57DB20CD7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74" y="1469784"/>
            <a:ext cx="10515600" cy="686813"/>
          </a:xfrm>
        </p:spPr>
        <p:txBody>
          <a:bodyPr>
            <a:normAutofit/>
          </a:bodyPr>
          <a:lstStyle/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ใช้คำสั่ง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CP AR Invoice Entry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เลือกคำสั่ง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New  New Group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208C47-D417-44C6-904B-1B9C5E2A32FA}"/>
              </a:ext>
            </a:extLst>
          </p:cNvPr>
          <p:cNvGrpSpPr/>
          <p:nvPr/>
        </p:nvGrpSpPr>
        <p:grpSpPr>
          <a:xfrm>
            <a:off x="6278783" y="2319546"/>
            <a:ext cx="4448796" cy="4115374"/>
            <a:chOff x="6187154" y="1690688"/>
            <a:chExt cx="4448796" cy="41153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65C2B8-E37C-40E1-9A2D-38D5ABEBB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154" y="1690688"/>
              <a:ext cx="4448796" cy="41153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EA5C7-4D9A-4632-910C-1E26E0A54D59}"/>
                </a:ext>
              </a:extLst>
            </p:cNvPr>
            <p:cNvSpPr/>
            <p:nvPr/>
          </p:nvSpPr>
          <p:spPr>
            <a:xfrm>
              <a:off x="6256867" y="2175933"/>
              <a:ext cx="296333" cy="2201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1884B9-CC91-4092-A2F3-06E5BADE11A4}"/>
                </a:ext>
              </a:extLst>
            </p:cNvPr>
            <p:cNvSpPr/>
            <p:nvPr/>
          </p:nvSpPr>
          <p:spPr>
            <a:xfrm>
              <a:off x="6256867" y="2396067"/>
              <a:ext cx="2319866" cy="2201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ARP050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การบันทึกลดหนี้อื่นๆ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(ค่าส่งเสริมการขาย)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 Invoice Entry-Credit Memo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33296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9B8BB412-A50E-41DA-AE5E-81176560AB4E}"/>
              </a:ext>
            </a:extLst>
          </p:cNvPr>
          <p:cNvSpPr txBox="1">
            <a:spLocks/>
          </p:cNvSpPr>
          <p:nvPr/>
        </p:nvSpPr>
        <p:spPr>
          <a:xfrm>
            <a:off x="653555" y="1367810"/>
            <a:ext cx="10515600" cy="7694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ระบบจะกำหนด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Group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ใส่วันที่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Invoice Date…/Apply Date…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กด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SAVE</a:t>
            </a:r>
            <a:endParaRPr lang="th-TH" sz="2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 New Credit Memo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E26FFC-743A-401B-AA77-C8C5851F768E}"/>
              </a:ext>
            </a:extLst>
          </p:cNvPr>
          <p:cNvGrpSpPr/>
          <p:nvPr/>
        </p:nvGrpSpPr>
        <p:grpSpPr>
          <a:xfrm>
            <a:off x="653555" y="2169994"/>
            <a:ext cx="6619894" cy="4012442"/>
            <a:chOff x="440266" y="1219201"/>
            <a:chExt cx="5901267" cy="31941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A7740B-186A-4DE0-842F-B6CEDBDF7795}"/>
                </a:ext>
              </a:extLst>
            </p:cNvPr>
            <p:cNvGrpSpPr/>
            <p:nvPr/>
          </p:nvGrpSpPr>
          <p:grpSpPr>
            <a:xfrm>
              <a:off x="440267" y="1219201"/>
              <a:ext cx="5901266" cy="2429082"/>
              <a:chOff x="440266" y="1339804"/>
              <a:chExt cx="6658573" cy="26238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63B8B7B-93AA-47BD-940A-B920D47EB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66" y="1339804"/>
                <a:ext cx="6658573" cy="262387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546600E-5585-47F1-9D0D-DE2EDC399949}"/>
                  </a:ext>
                </a:extLst>
              </p:cNvPr>
              <p:cNvSpPr/>
              <p:nvPr/>
            </p:nvSpPr>
            <p:spPr>
              <a:xfrm>
                <a:off x="1727200" y="2480733"/>
                <a:ext cx="1354667" cy="14393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0E59E9-69AC-4E38-AAF9-4A27D3E6F3EA}"/>
                  </a:ext>
                </a:extLst>
              </p:cNvPr>
              <p:cNvSpPr/>
              <p:nvPr/>
            </p:nvSpPr>
            <p:spPr>
              <a:xfrm>
                <a:off x="3716869" y="2480732"/>
                <a:ext cx="1168400" cy="14393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3FDC6D3-9941-486D-A43C-739516903183}"/>
                  </a:ext>
                </a:extLst>
              </p:cNvPr>
              <p:cNvSpPr/>
              <p:nvPr/>
            </p:nvSpPr>
            <p:spPr>
              <a:xfrm>
                <a:off x="5207001" y="2480731"/>
                <a:ext cx="1168400" cy="14393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4A6FDC-5844-4A82-A5B7-850B73FD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66" y="3145586"/>
              <a:ext cx="2739181" cy="126779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43F0FA-0619-413B-9C48-4E68C58EF42E}"/>
                </a:ext>
              </a:extLst>
            </p:cNvPr>
            <p:cNvSpPr/>
            <p:nvPr/>
          </p:nvSpPr>
          <p:spPr>
            <a:xfrm>
              <a:off x="728133" y="3453243"/>
              <a:ext cx="194733" cy="195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8579C6-A057-415C-AC43-B70EC1B5AF9F}"/>
              </a:ext>
            </a:extLst>
          </p:cNvPr>
          <p:cNvGrpSpPr/>
          <p:nvPr/>
        </p:nvGrpSpPr>
        <p:grpSpPr>
          <a:xfrm>
            <a:off x="7368313" y="2169994"/>
            <a:ext cx="4295550" cy="4367284"/>
            <a:chOff x="7246414" y="1219201"/>
            <a:chExt cx="3517051" cy="370986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34CDEB-C061-44DE-BF28-129890272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09"/>
            <a:stretch/>
          </p:blipFill>
          <p:spPr>
            <a:xfrm>
              <a:off x="7246414" y="1219201"/>
              <a:ext cx="3517051" cy="370986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8FBE1D-F190-45EA-9C5A-235F1BB6764D}"/>
                </a:ext>
              </a:extLst>
            </p:cNvPr>
            <p:cNvSpPr/>
            <p:nvPr/>
          </p:nvSpPr>
          <p:spPr>
            <a:xfrm>
              <a:off x="7283662" y="1608667"/>
              <a:ext cx="260138" cy="1608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E286BA-89EF-4621-81D1-6E159CA771AC}"/>
                </a:ext>
              </a:extLst>
            </p:cNvPr>
            <p:cNvSpPr/>
            <p:nvPr/>
          </p:nvSpPr>
          <p:spPr>
            <a:xfrm>
              <a:off x="7292129" y="3833568"/>
              <a:ext cx="1919605" cy="195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ARP050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การบันทึกลดหนี้อื่นๆ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(ค่าส่งเสริมการขาย)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 Invoice Entry-Credit Memo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38266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C523A68C-557E-447C-AA32-4CACECC15F49}"/>
              </a:ext>
            </a:extLst>
          </p:cNvPr>
          <p:cNvSpPr txBox="1">
            <a:spLocks/>
          </p:cNvSpPr>
          <p:nvPr/>
        </p:nvSpPr>
        <p:spPr>
          <a:xfrm>
            <a:off x="607830" y="1353023"/>
            <a:ext cx="10515600" cy="6868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ระบุ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Sold To Customer…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รหัสลูกค้า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เลือก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Document Type 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Terms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: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SAVE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เลือกคำสั่ง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New Line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250676-9405-4792-8776-0480025C99A1}"/>
              </a:ext>
            </a:extLst>
          </p:cNvPr>
          <p:cNvGrpSpPr/>
          <p:nvPr/>
        </p:nvGrpSpPr>
        <p:grpSpPr>
          <a:xfrm>
            <a:off x="658629" y="2090131"/>
            <a:ext cx="7725383" cy="4544482"/>
            <a:chOff x="440266" y="1456268"/>
            <a:chExt cx="7725383" cy="454448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1A9BDA-43E0-44B4-9D83-3E196B7F7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17" b="13306"/>
            <a:stretch/>
          </p:blipFill>
          <p:spPr>
            <a:xfrm>
              <a:off x="440266" y="1456268"/>
              <a:ext cx="7725383" cy="413173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A7CFC9-7C7F-46F8-924A-B90C22C18BCB}"/>
                </a:ext>
              </a:extLst>
            </p:cNvPr>
            <p:cNvSpPr/>
            <p:nvPr/>
          </p:nvSpPr>
          <p:spPr>
            <a:xfrm>
              <a:off x="1447800" y="3276601"/>
              <a:ext cx="1515533" cy="110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E64D33-D561-44E9-B284-05486461ACC9}"/>
                </a:ext>
              </a:extLst>
            </p:cNvPr>
            <p:cNvSpPr/>
            <p:nvPr/>
          </p:nvSpPr>
          <p:spPr>
            <a:xfrm>
              <a:off x="1684866" y="2341034"/>
              <a:ext cx="1574800" cy="110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E1CB11-8389-41F2-AD51-A6AA6BC3429F}"/>
                </a:ext>
              </a:extLst>
            </p:cNvPr>
            <p:cNvSpPr/>
            <p:nvPr/>
          </p:nvSpPr>
          <p:spPr>
            <a:xfrm>
              <a:off x="4622799" y="4318000"/>
              <a:ext cx="1024468" cy="973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4CC439E-AA6F-4168-B73A-A65C354EA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0" b="30724"/>
            <a:stretch/>
          </p:blipFill>
          <p:spPr>
            <a:xfrm>
              <a:off x="440266" y="4857069"/>
              <a:ext cx="2523067" cy="11436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F06124-5A51-43F5-B456-0C7C583F78D1}"/>
                </a:ext>
              </a:extLst>
            </p:cNvPr>
            <p:cNvSpPr/>
            <p:nvPr/>
          </p:nvSpPr>
          <p:spPr>
            <a:xfrm>
              <a:off x="728133" y="5139267"/>
              <a:ext cx="211667" cy="1989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13A659-F10B-4BB9-8B09-BA76B849B09D}"/>
              </a:ext>
            </a:extLst>
          </p:cNvPr>
          <p:cNvGrpSpPr/>
          <p:nvPr/>
        </p:nvGrpSpPr>
        <p:grpSpPr>
          <a:xfrm>
            <a:off x="8630357" y="2090131"/>
            <a:ext cx="3119606" cy="3544129"/>
            <a:chOff x="8411994" y="1456268"/>
            <a:chExt cx="3119606" cy="354412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582C9C1-B55B-41D0-A0EF-A884266F6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8" r="26299"/>
            <a:stretch/>
          </p:blipFill>
          <p:spPr>
            <a:xfrm>
              <a:off x="8411994" y="1456268"/>
              <a:ext cx="3119606" cy="3544129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A1B008-C15B-4314-8C88-A95F7CDA2693}"/>
                </a:ext>
              </a:extLst>
            </p:cNvPr>
            <p:cNvSpPr/>
            <p:nvPr/>
          </p:nvSpPr>
          <p:spPr>
            <a:xfrm>
              <a:off x="8483600" y="1888067"/>
              <a:ext cx="254000" cy="1862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981BFA-AE20-45A5-9807-7FD0375F658D}"/>
                </a:ext>
              </a:extLst>
            </p:cNvPr>
            <p:cNvSpPr/>
            <p:nvPr/>
          </p:nvSpPr>
          <p:spPr>
            <a:xfrm>
              <a:off x="8483599" y="2275463"/>
              <a:ext cx="1972733" cy="1862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ARP050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การบันทึกลดหนี้อื่นๆ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(ค่าส่งเสริมการขาย)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 Invoice Entry-Credit Memo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81994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4C6DB5E-FBB7-469C-AD36-CF575BB200AD}"/>
              </a:ext>
            </a:extLst>
          </p:cNvPr>
          <p:cNvSpPr txBox="1">
            <a:spLocks/>
          </p:cNvSpPr>
          <p:nvPr/>
        </p:nvSpPr>
        <p:spPr>
          <a:xfrm>
            <a:off x="541106" y="1306267"/>
            <a:ext cx="10515600" cy="139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ระบุ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Part/Rev…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SV36011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ค่าส่งเสริมการขาย)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Description  Tax </a:t>
            </a:r>
            <a:r>
              <a:rPr lang="en-US" sz="2000" dirty="0" err="1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Liabillty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เลือกเป็น 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ภาษีขาย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Non VAT</a:t>
            </a:r>
          </a:p>
          <a:p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ระบุยอดค่าส่งเสริมในช่อง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Quantity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……… 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กรณีมีหลายใบ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ให้รวมยอดแล้วตั้งยอดค่าใช้จ่ายเป็นยอดเดียว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3632" y="3179043"/>
            <a:ext cx="1895187" cy="137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/>
          <p:cNvSpPr/>
          <p:nvPr/>
        </p:nvSpPr>
        <p:spPr>
          <a:xfrm>
            <a:off x="1511650" y="3331443"/>
            <a:ext cx="1895187" cy="137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7" name="Group 6"/>
          <p:cNvGrpSpPr/>
          <p:nvPr/>
        </p:nvGrpSpPr>
        <p:grpSpPr>
          <a:xfrm>
            <a:off x="582490" y="2304995"/>
            <a:ext cx="10908925" cy="4404299"/>
            <a:chOff x="405069" y="1516743"/>
            <a:chExt cx="11034597" cy="497766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1373047-B28C-4808-8239-653B7A664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3632" y="5396529"/>
              <a:ext cx="4499046" cy="1097881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405069" y="1516743"/>
              <a:ext cx="11034597" cy="4977667"/>
              <a:chOff x="405069" y="1516743"/>
              <a:chExt cx="11034597" cy="497766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B94D956-2349-43A2-9412-DC9CE5F82ECE}"/>
                  </a:ext>
                </a:extLst>
              </p:cNvPr>
              <p:cNvGrpSpPr/>
              <p:nvPr/>
            </p:nvGrpSpPr>
            <p:grpSpPr>
              <a:xfrm>
                <a:off x="6940620" y="1516743"/>
                <a:ext cx="4499046" cy="4977667"/>
                <a:chOff x="6646771" y="1204337"/>
                <a:chExt cx="4499046" cy="497766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477623DC-7F31-41F7-AB71-A9DCD8F86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46771" y="1204337"/>
                  <a:ext cx="4499046" cy="4977667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BEC9886-C5BB-480A-8136-AD2C80753A5F}"/>
                    </a:ext>
                  </a:extLst>
                </p:cNvPr>
                <p:cNvSpPr/>
                <p:nvPr/>
              </p:nvSpPr>
              <p:spPr>
                <a:xfrm>
                  <a:off x="8796867" y="2489199"/>
                  <a:ext cx="1210733" cy="58234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49F72EC-3C1D-4202-A354-1BD4D9CE2AA9}"/>
                    </a:ext>
                  </a:extLst>
                </p:cNvPr>
                <p:cNvSpPr/>
                <p:nvPr/>
              </p:nvSpPr>
              <p:spPr>
                <a:xfrm>
                  <a:off x="10363200" y="2049088"/>
                  <a:ext cx="685800" cy="13515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4C94967-B1A9-4BFD-96A3-CA2AA4A82685}"/>
                    </a:ext>
                  </a:extLst>
                </p:cNvPr>
                <p:cNvSpPr/>
                <p:nvPr/>
              </p:nvSpPr>
              <p:spPr>
                <a:xfrm>
                  <a:off x="6646771" y="3777994"/>
                  <a:ext cx="4376829" cy="127476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DEF538D-8764-4572-8585-275CF88DB0EB}"/>
                    </a:ext>
                  </a:extLst>
                </p:cNvPr>
                <p:cNvSpPr/>
                <p:nvPr/>
              </p:nvSpPr>
              <p:spPr>
                <a:xfrm>
                  <a:off x="6646771" y="5884334"/>
                  <a:ext cx="634562" cy="127476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b="1102"/>
              <a:stretch/>
            </p:blipFill>
            <p:spPr>
              <a:xfrm>
                <a:off x="405069" y="1567251"/>
                <a:ext cx="5987501" cy="3810866"/>
              </a:xfrm>
              <a:prstGeom prst="rect">
                <a:avLst/>
              </a:prstGeom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18A9EAD-3D3D-4A98-A665-A08A69A81D5F}"/>
                  </a:ext>
                </a:extLst>
              </p:cNvPr>
              <p:cNvCxnSpPr/>
              <p:nvPr/>
            </p:nvCxnSpPr>
            <p:spPr>
              <a:xfrm flipV="1">
                <a:off x="5198533" y="3223401"/>
                <a:ext cx="3991610" cy="241615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>
            <a:xfrm>
              <a:off x="4383187" y="4839348"/>
              <a:ext cx="1895187" cy="1375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" name="Rectangle 5"/>
          <p:cNvSpPr/>
          <p:nvPr/>
        </p:nvSpPr>
        <p:spPr>
          <a:xfrm>
            <a:off x="1854207" y="3483843"/>
            <a:ext cx="1418381" cy="173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/>
          <p:cNvSpPr/>
          <p:nvPr/>
        </p:nvSpPr>
        <p:spPr>
          <a:xfrm>
            <a:off x="1652846" y="3814010"/>
            <a:ext cx="1186607" cy="14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039B6F-5E46-408C-BFDA-662AE4449A62}"/>
              </a:ext>
            </a:extLst>
          </p:cNvPr>
          <p:cNvSpPr txBox="1"/>
          <p:nvPr/>
        </p:nvSpPr>
        <p:spPr>
          <a:xfrm>
            <a:off x="7775350" y="2524500"/>
            <a:ext cx="4929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 b="1" u="sng" dirty="0">
                <a:solidFill>
                  <a:srgbClr val="FF0000"/>
                </a:solidFill>
                <a:cs typeface="+mj-cs"/>
              </a:rPr>
              <a:t>กรณีไม่ได้ระบุ </a:t>
            </a:r>
            <a:r>
              <a:rPr lang="en-US" sz="1800" b="1" u="sng" dirty="0" smtClean="0">
                <a:solidFill>
                  <a:srgbClr val="FF0000"/>
                </a:solidFill>
                <a:cs typeface="+mj-cs"/>
              </a:rPr>
              <a:t>GL </a:t>
            </a:r>
            <a:r>
              <a:rPr lang="th-TH" sz="1800" b="1" u="sng" dirty="0">
                <a:solidFill>
                  <a:srgbClr val="FF0000"/>
                </a:solidFill>
                <a:cs typeface="+mj-cs"/>
              </a:rPr>
              <a:t>ต้องระบุเอง</a:t>
            </a:r>
            <a:endParaRPr lang="en-US" sz="1800" b="1" u="sng" dirty="0">
              <a:solidFill>
                <a:srgbClr val="FF0000"/>
              </a:solidFill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ARP050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การบันทึกลดหนี้อื่นๆ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(ค่าส่งเสริมการขาย)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 Invoice Entry-Credit Memo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3586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D1CE57B-D0DC-414E-B7CA-979BB483B9F4}"/>
              </a:ext>
            </a:extLst>
          </p:cNvPr>
          <p:cNvSpPr txBox="1">
            <a:spLocks/>
          </p:cNvSpPr>
          <p:nvPr/>
        </p:nvSpPr>
        <p:spPr>
          <a:xfrm>
            <a:off x="233201" y="1331642"/>
            <a:ext cx="10515600" cy="7694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เลือกแถบ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Header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Thailand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CM Reason…</a:t>
            </a:r>
            <a:r>
              <a:rPr lang="th-TH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(ส่วนลดค่าส่งเสริมการขาย)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กด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SAVE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89AA12DE-4C1D-4ADB-AB4C-72E431B07627}"/>
              </a:ext>
            </a:extLst>
          </p:cNvPr>
          <p:cNvSpPr txBox="1">
            <a:spLocks/>
          </p:cNvSpPr>
          <p:nvPr/>
        </p:nvSpPr>
        <p:spPr>
          <a:xfrm>
            <a:off x="6154757" y="4029179"/>
            <a:ext cx="3145823" cy="7694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sym typeface="Wingdings 3" panose="05040102010807070707" pitchFamily="18" charset="2"/>
              </a:rPr>
              <a:t>Actions</a:t>
            </a:r>
            <a:r>
              <a:rPr lang="th-TH" sz="1800" dirty="0">
                <a:solidFill>
                  <a:srgbClr val="FF0000"/>
                </a:solidFill>
                <a:sym typeface="Wingdings 3" panose="05040102010807070707" pitchFamily="18" charset="2"/>
              </a:rPr>
              <a:t></a:t>
            </a:r>
            <a:r>
              <a:rPr lang="en-US" sz="1800" dirty="0">
                <a:solidFill>
                  <a:srgbClr val="FF0000"/>
                </a:solidFill>
                <a:sym typeface="Wingdings 3" panose="05040102010807070707" pitchFamily="18" charset="2"/>
              </a:rPr>
              <a:t> Group </a:t>
            </a:r>
            <a:r>
              <a:rPr lang="th-TH" sz="1800" dirty="0">
                <a:solidFill>
                  <a:srgbClr val="FF0000"/>
                </a:solidFill>
                <a:sym typeface="Wingdings 3" panose="05040102010807070707" pitchFamily="18" charset="2"/>
              </a:rPr>
              <a:t></a:t>
            </a:r>
            <a:r>
              <a:rPr lang="en-US" sz="1800" dirty="0">
                <a:solidFill>
                  <a:srgbClr val="FF0000"/>
                </a:solidFill>
                <a:sym typeface="Wingdings 3" panose="05040102010807070707" pitchFamily="18" charset="2"/>
              </a:rPr>
              <a:t>Edit List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9AA12DE-4C1D-4ADB-AB4C-72E431B07627}"/>
              </a:ext>
            </a:extLst>
          </p:cNvPr>
          <p:cNvSpPr txBox="1">
            <a:spLocks/>
          </p:cNvSpPr>
          <p:nvPr/>
        </p:nvSpPr>
        <p:spPr>
          <a:xfrm>
            <a:off x="1068588" y="3843222"/>
            <a:ext cx="1827391" cy="7694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b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ตัวอย่าง</a:t>
            </a:r>
            <a:endParaRPr lang="en-US" sz="2000" b="1" u="sng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8188" y="1768880"/>
            <a:ext cx="10515600" cy="5089120"/>
            <a:chOff x="440266" y="1018755"/>
            <a:chExt cx="10865909" cy="560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55DACC-071A-4B5B-A0AA-51DB78E593AB}"/>
                </a:ext>
              </a:extLst>
            </p:cNvPr>
            <p:cNvGrpSpPr/>
            <p:nvPr/>
          </p:nvGrpSpPr>
          <p:grpSpPr>
            <a:xfrm>
              <a:off x="440266" y="1018755"/>
              <a:ext cx="8788401" cy="2082559"/>
              <a:chOff x="1280440" y="1498933"/>
              <a:chExt cx="9631119" cy="281026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AD0F88-E7DA-488F-9510-01C3F9AE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0440" y="1498933"/>
                <a:ext cx="9631119" cy="2810267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20E8B7E-2937-47BF-A45E-7194F4AE2385}"/>
                  </a:ext>
                </a:extLst>
              </p:cNvPr>
              <p:cNvSpPr/>
              <p:nvPr/>
            </p:nvSpPr>
            <p:spPr>
              <a:xfrm>
                <a:off x="4182533" y="3556000"/>
                <a:ext cx="5367867" cy="2032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FD4AD5-8052-44CF-B766-442104BCDCEA}"/>
                  </a:ext>
                </a:extLst>
              </p:cNvPr>
              <p:cNvSpPr/>
              <p:nvPr/>
            </p:nvSpPr>
            <p:spPr>
              <a:xfrm>
                <a:off x="4030133" y="2413000"/>
                <a:ext cx="508000" cy="26246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1A17AB4-5943-41E5-BF28-A724D311E29C}"/>
                  </a:ext>
                </a:extLst>
              </p:cNvPr>
              <p:cNvSpPr/>
              <p:nvPr/>
            </p:nvSpPr>
            <p:spPr>
              <a:xfrm>
                <a:off x="9973732" y="2641599"/>
                <a:ext cx="575734" cy="26246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2B08D83-5AD2-4BA6-B48C-00B36D828936}"/>
                  </a:ext>
                </a:extLst>
              </p:cNvPr>
              <p:cNvSpPr/>
              <p:nvPr/>
            </p:nvSpPr>
            <p:spPr>
              <a:xfrm>
                <a:off x="1667934" y="1972734"/>
                <a:ext cx="270933" cy="254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0A2A61-FA1C-468A-BD24-2FB786FA0A26}"/>
                </a:ext>
              </a:extLst>
            </p:cNvPr>
            <p:cNvGrpSpPr/>
            <p:nvPr/>
          </p:nvGrpSpPr>
          <p:grpSpPr>
            <a:xfrm>
              <a:off x="5613781" y="3826389"/>
              <a:ext cx="5692394" cy="2420552"/>
              <a:chOff x="6451981" y="4023454"/>
              <a:chExt cx="4892551" cy="227599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13FA908-DE65-4839-8F12-774378F72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1981" y="4023454"/>
                <a:ext cx="4892551" cy="2275990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B16672C-DB2E-486F-AAC2-B1B4B4E9E96A}"/>
                  </a:ext>
                </a:extLst>
              </p:cNvPr>
              <p:cNvSpPr/>
              <p:nvPr/>
            </p:nvSpPr>
            <p:spPr>
              <a:xfrm>
                <a:off x="7357533" y="4233969"/>
                <a:ext cx="414867" cy="1940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0A998A4-FACF-44ED-B1E3-3FFDC8255F56}"/>
                  </a:ext>
                </a:extLst>
              </p:cNvPr>
              <p:cNvSpPr/>
              <p:nvPr/>
            </p:nvSpPr>
            <p:spPr>
              <a:xfrm>
                <a:off x="7366000" y="4588933"/>
                <a:ext cx="2150533" cy="21357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35E38EF-2F07-40BE-ADB5-3BDD69FEB979}"/>
                  </a:ext>
                </a:extLst>
              </p:cNvPr>
              <p:cNvSpPr/>
              <p:nvPr/>
            </p:nvSpPr>
            <p:spPr>
              <a:xfrm>
                <a:off x="9533467" y="5198534"/>
                <a:ext cx="1701800" cy="21357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31B146-1761-4233-BFA8-05F23D3D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043" y="3444717"/>
              <a:ext cx="3811377" cy="3183895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 flipH="1" flipV="1">
              <a:off x="4448844" y="3917916"/>
              <a:ext cx="1828800" cy="16102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ARP050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การบันทึกลดหนี้อื่นๆ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(ค่าส่งเสริมการขาย)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 Invoice Entry-Credit Memo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1142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" r="14772"/>
          <a:stretch/>
        </p:blipFill>
        <p:spPr>
          <a:xfrm rot="16200000">
            <a:off x="1936032" y="1480973"/>
            <a:ext cx="3296990" cy="530628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" r="10666"/>
          <a:stretch/>
        </p:blipFill>
        <p:spPr>
          <a:xfrm rot="16200000">
            <a:off x="7477210" y="1598507"/>
            <a:ext cx="3296988" cy="507121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1" y="1983346"/>
            <a:ext cx="10515600" cy="502273"/>
          </a:xfrm>
        </p:spPr>
        <p:txBody>
          <a:bodyPr>
            <a:normAutofit/>
          </a:bodyPr>
          <a:lstStyle/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เอกสารตัวอย่างใบชั่ง</a:t>
            </a:r>
            <a:endParaRPr lang="th-TH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311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249CB9-47F8-444B-9099-E41A7486F8C6}"/>
              </a:ext>
            </a:extLst>
          </p:cNvPr>
          <p:cNvSpPr txBox="1"/>
          <p:nvPr/>
        </p:nvSpPr>
        <p:spPr>
          <a:xfrm>
            <a:off x="1025525" y="1465840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ใช้คำสั่ง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Actions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Group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Post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AB36B-5D03-4F69-895D-0D6D087B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25" y="2041895"/>
            <a:ext cx="7258852" cy="3224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ARP050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การบันทึกลดหนี้อื่นๆ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(ค่าส่งเสริมการขาย)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 Invoice Entry-Credit Memo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302341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144716"/>
              </p:ext>
            </p:extLst>
          </p:nvPr>
        </p:nvGraphicFramePr>
        <p:xfrm>
          <a:off x="811369" y="1323438"/>
          <a:ext cx="10534918" cy="47785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50701">
                  <a:extLst>
                    <a:ext uri="{9D8B030D-6E8A-4147-A177-3AD203B41FA5}">
                      <a16:colId xmlns:a16="http://schemas.microsoft.com/office/drawing/2014/main" val="1307807167"/>
                    </a:ext>
                  </a:extLst>
                </a:gridCol>
                <a:gridCol w="7984217">
                  <a:extLst>
                    <a:ext uri="{9D8B030D-6E8A-4147-A177-3AD203B41FA5}">
                      <a16:colId xmlns:a16="http://schemas.microsoft.com/office/drawing/2014/main" val="2505344451"/>
                    </a:ext>
                  </a:extLst>
                </a:gridCol>
              </a:tblGrid>
              <a:tr h="540633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1.กระบวนการ (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Process</a:t>
                      </a:r>
                      <a:r>
                        <a:rPr lang="th-TH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b="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ARP080 </a:t>
                      </a:r>
                      <a:r>
                        <a:rPr lang="th-TH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การวางบิลขาย</a:t>
                      </a:r>
                      <a:endParaRPr lang="th-TH" sz="1800" b="1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232022"/>
                  </a:ext>
                </a:extLst>
              </a:tr>
              <a:tr h="834993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2.ขั้นตอนย่อย (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Sub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process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 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Group</a:t>
                      </a:r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2.2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Billing</a:t>
                      </a:r>
                    </a:p>
                    <a:p>
                      <a:endParaRPr lang="en-US" sz="1800" baseline="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endParaRPr lang="en-US" sz="1800" baseline="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61077"/>
                  </a:ext>
                </a:extLst>
              </a:tr>
              <a:tr h="83499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ข้อมูลที่ต้องใช้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Input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เอกสาร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INV.</a:t>
                      </a:r>
                    </a:p>
                    <a:p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3.2 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วันที่เอกสารครบกำหนด</a:t>
                      </a:r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endParaRPr lang="en-US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1544"/>
                  </a:ext>
                </a:extLst>
              </a:tr>
              <a:tr h="705987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4.ความเสี่ยง (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Risk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4.1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เลือกชุด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INV. 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ผิดใบ</a:t>
                      </a:r>
                    </a:p>
                    <a:p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4.2 เลือกลูกค้าผิด</a:t>
                      </a:r>
                      <a:endParaRPr lang="en-US" sz="1800" baseline="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78054"/>
                  </a:ext>
                </a:extLst>
              </a:tr>
              <a:tr h="94610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จุดควบคุม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Control Point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ตรวจสอบข้อมูลกับเอกสาร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INV.</a:t>
                      </a:r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3926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ARP080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การวางบิลข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าย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275226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3"/>
          <p:cNvSpPr/>
          <p:nvPr/>
        </p:nvSpPr>
        <p:spPr>
          <a:xfrm>
            <a:off x="581744" y="1271546"/>
            <a:ext cx="580853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ใช้คำสั่ง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Billing Maintenance – CP</a:t>
            </a:r>
          </a:p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เลือกคำสั่ง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New  New Billing</a:t>
            </a: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55343" y="1992573"/>
            <a:ext cx="10440538" cy="4576612"/>
            <a:chOff x="1493789" y="1525641"/>
            <a:chExt cx="10058560" cy="4797885"/>
          </a:xfrm>
        </p:grpSpPr>
        <p:grpSp>
          <p:nvGrpSpPr>
            <p:cNvPr id="11" name="Group 10"/>
            <p:cNvGrpSpPr/>
            <p:nvPr/>
          </p:nvGrpSpPr>
          <p:grpSpPr>
            <a:xfrm>
              <a:off x="1493789" y="1525641"/>
              <a:ext cx="4108521" cy="4797885"/>
              <a:chOff x="540753" y="786978"/>
              <a:chExt cx="3438525" cy="363855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0753" y="786978"/>
                <a:ext cx="3438525" cy="3638550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017137" y="2446986"/>
                <a:ext cx="2962141" cy="978794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171517" y="1525641"/>
              <a:ext cx="5380832" cy="3188027"/>
              <a:chOff x="4455662" y="786978"/>
              <a:chExt cx="4185634" cy="2612707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r="67830" b="64284"/>
              <a:stretch/>
            </p:blipFill>
            <p:spPr>
              <a:xfrm>
                <a:off x="4455662" y="786978"/>
                <a:ext cx="4185634" cy="2612707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558693" y="1403797"/>
                <a:ext cx="1133769" cy="257240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flipV="1">
              <a:off x="5449051" y="2688213"/>
              <a:ext cx="1106295" cy="14577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ARP080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การวางบิลข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าย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32722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7403" y="1220146"/>
            <a:ext cx="11160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ระบุ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Customer/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กรณีไม่ทราบให้กด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Customer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Search 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Sort By :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ID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ระบบจะทำการรัน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Cust.ID </a:t>
            </a:r>
            <a:endParaRPr lang="en-US" sz="2000" dirty="0" smtClean="0">
              <a:latin typeface="Angsana New" panose="02020603050405020304" pitchFamily="18" charset="-34"/>
              <a:cs typeface="Angsana New" panose="02020603050405020304" pitchFamily="18" charset="-34"/>
              <a:sym typeface="Wingdings 3" panose="05040102010807070707" pitchFamily="18" charset="2"/>
            </a:endParaRP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ID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ที่ต้องการแล้วกด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OK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Document Type : </a:t>
            </a:r>
            <a:r>
              <a:rPr lang="en-US" sz="2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Billing 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Number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Add New Invoice</a:t>
            </a:r>
            <a:endParaRPr lang="en-US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  <a:sym typeface="Wingdings 3" panose="05040102010807070707" pitchFamily="18" charset="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7404" y="1928032"/>
            <a:ext cx="11273318" cy="4619332"/>
            <a:chOff x="636663" y="1522390"/>
            <a:chExt cx="11104778" cy="50249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663" y="1522390"/>
              <a:ext cx="6903546" cy="254733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8846" y="1522390"/>
              <a:ext cx="4042595" cy="502497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65915" y="2382592"/>
              <a:ext cx="1519707" cy="1545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895527" y="2562896"/>
              <a:ext cx="708338" cy="1545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522037" y="2395471"/>
              <a:ext cx="1935608" cy="180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37483" y="3580327"/>
              <a:ext cx="823191" cy="2524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37483" y="6211407"/>
              <a:ext cx="708338" cy="1545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52449" y="2202287"/>
              <a:ext cx="2141534" cy="1803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93983" y="3245476"/>
              <a:ext cx="811369" cy="153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6053070" y="2395471"/>
              <a:ext cx="1684413" cy="38932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ARP080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การวางบิลข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าย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25768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7623" y="1608324"/>
            <a:ext cx="10171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Search 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INV.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ที่ต้องการดึงไปวางบิล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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กด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OK  </a:t>
            </a:r>
            <a:endParaRPr lang="en-US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  <a:sym typeface="Wingdings 3" panose="05040102010807070707" pitchFamily="18" charset="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7624" y="2008434"/>
            <a:ext cx="10544136" cy="4414215"/>
            <a:chOff x="776508" y="1192108"/>
            <a:chExt cx="10391296" cy="5243826"/>
          </a:xfrm>
        </p:grpSpPr>
        <p:grpSp>
          <p:nvGrpSpPr>
            <p:cNvPr id="7" name="Group 6"/>
            <p:cNvGrpSpPr/>
            <p:nvPr/>
          </p:nvGrpSpPr>
          <p:grpSpPr>
            <a:xfrm>
              <a:off x="776508" y="1192108"/>
              <a:ext cx="10391296" cy="5243826"/>
              <a:chOff x="942113" y="779984"/>
              <a:chExt cx="10391296" cy="5243826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942113" y="1742550"/>
                <a:ext cx="5030043" cy="3318694"/>
                <a:chOff x="942113" y="1742550"/>
                <a:chExt cx="5030043" cy="3318694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2113" y="1742550"/>
                  <a:ext cx="5030043" cy="3318694"/>
                </a:xfrm>
                <a:prstGeom prst="rect">
                  <a:avLst/>
                </a:prstGeom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4868214" y="2962141"/>
                  <a:ext cx="953037" cy="21894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6520582" y="779984"/>
                <a:ext cx="4812827" cy="5243826"/>
                <a:chOff x="6520582" y="779984"/>
                <a:chExt cx="4812827" cy="5243826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20582" y="779984"/>
                  <a:ext cx="4812827" cy="5243826"/>
                </a:xfrm>
                <a:prstGeom prst="rect">
                  <a:avLst/>
                </a:prstGeom>
              </p:spPr>
            </p:pic>
            <p:sp>
              <p:nvSpPr>
                <p:cNvPr id="9" name="Rectangle 8"/>
                <p:cNvSpPr/>
                <p:nvPr/>
              </p:nvSpPr>
              <p:spPr>
                <a:xfrm>
                  <a:off x="10262315" y="1918952"/>
                  <a:ext cx="890789" cy="21679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6533461" y="4262907"/>
                  <a:ext cx="4799948" cy="229673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6559219" y="5561527"/>
                  <a:ext cx="953037" cy="21894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5806551" y="2459866"/>
              <a:ext cx="4213212" cy="10238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ARP080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การวางบิลข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าย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247391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1963" y="1352913"/>
            <a:ext cx="11160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กด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Printed 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ระบบจะโชว์หน้าต่าง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Print Billing 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Print Preview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2000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  <a:sym typeface="Wingdings 3" panose="05040102010807070707" pitchFamily="18" charset="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1963" y="2020639"/>
            <a:ext cx="11593702" cy="4264582"/>
            <a:chOff x="391963" y="1815922"/>
            <a:chExt cx="11593702" cy="42645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2658" y="1815922"/>
              <a:ext cx="4653007" cy="426458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963" y="1815922"/>
              <a:ext cx="6747511" cy="271093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207617" y="3696237"/>
              <a:ext cx="837127" cy="1416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7139474" y="2537138"/>
              <a:ext cx="1218915" cy="11590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ARP080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การวางบิลข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าย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24943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48836" y="1187355"/>
            <a:ext cx="4094329" cy="5670645"/>
            <a:chOff x="3105556" y="-453367"/>
            <a:chExt cx="6004469" cy="72027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672"/>
            <a:stretch/>
          </p:blipFill>
          <p:spPr>
            <a:xfrm>
              <a:off x="3105556" y="-453367"/>
              <a:ext cx="6004468" cy="369544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3478" y="2962136"/>
              <a:ext cx="5986547" cy="3787251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2853810" y="1187355"/>
            <a:ext cx="1864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ตัวอย่างใบวางบิล</a:t>
            </a:r>
            <a:endParaRPr lang="en-US" sz="2000" u="sng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  <a:sym typeface="Wingdings 3" panose="05040102010807070707" pitchFamily="18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ARP080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การวางบิลข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าย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12647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73594"/>
              </p:ext>
            </p:extLst>
          </p:nvPr>
        </p:nvGraphicFramePr>
        <p:xfrm>
          <a:off x="811369" y="1323438"/>
          <a:ext cx="10534918" cy="53272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50701">
                  <a:extLst>
                    <a:ext uri="{9D8B030D-6E8A-4147-A177-3AD203B41FA5}">
                      <a16:colId xmlns:a16="http://schemas.microsoft.com/office/drawing/2014/main" val="1307807167"/>
                    </a:ext>
                  </a:extLst>
                </a:gridCol>
                <a:gridCol w="7984217">
                  <a:extLst>
                    <a:ext uri="{9D8B030D-6E8A-4147-A177-3AD203B41FA5}">
                      <a16:colId xmlns:a16="http://schemas.microsoft.com/office/drawing/2014/main" val="2505344451"/>
                    </a:ext>
                  </a:extLst>
                </a:gridCol>
              </a:tblGrid>
              <a:tr h="540633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1.กระบวนการ (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Process</a:t>
                      </a:r>
                      <a:r>
                        <a:rPr lang="th-TH" sz="1800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b="0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ARP100 </a:t>
                      </a:r>
                      <a:r>
                        <a:rPr lang="th-TH" sz="1800" b="1" dirty="0" smtClean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การรับชำระหนี้ตามใบแจ้งหนี้</a:t>
                      </a:r>
                      <a:endParaRPr lang="th-TH" sz="1800" b="1" dirty="0">
                        <a:solidFill>
                          <a:schemeClr val="tx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232022"/>
                  </a:ext>
                </a:extLst>
              </a:tr>
              <a:tr h="1397744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2.ขั้นตอนย่อย (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Sub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process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 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Group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/ 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Group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ID</a:t>
                      </a:r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2.2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Invoice Payment</a:t>
                      </a:r>
                    </a:p>
                    <a:p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2.3 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Invoice Tax</a:t>
                      </a:r>
                    </a:p>
                    <a:p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2.4 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สร้าง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New Bank Free</a:t>
                      </a:r>
                    </a:p>
                    <a:p>
                      <a:endParaRPr lang="en-US" sz="1800" baseline="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61077"/>
                  </a:ext>
                </a:extLst>
              </a:tr>
              <a:tr h="83499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ข้อมูลที่ต้องใช้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Input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3.1 เอกสารการรับเงิน เช่น ใบกำกับภาษี,ชุด 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INV.</a:t>
                      </a:r>
                    </a:p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3.2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หลักฐานการโอน</a:t>
                      </a:r>
                    </a:p>
                    <a:p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3.3 ยอดเงินเข้าจากทาง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statement</a:t>
                      </a:r>
                      <a:endParaRPr lang="en-US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  <a:p>
                      <a:endParaRPr lang="th-TH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1544"/>
                  </a:ext>
                </a:extLst>
              </a:tr>
              <a:tr h="705987"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4.ความเสี่ยง (</a:t>
                      </a:r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Risk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เลือก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Bank Account</a:t>
                      </a:r>
                    </a:p>
                    <a:p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4.2 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รูปแบบการรับชำระ (เช็ค,โอน)</a:t>
                      </a:r>
                    </a:p>
                    <a:p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4.3 ระบุวันที่รับเงิน</a:t>
                      </a:r>
                    </a:p>
                    <a:p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4.4 เลือก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Document Type</a:t>
                      </a:r>
                      <a:endParaRPr lang="en-US" sz="18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78054"/>
                  </a:ext>
                </a:extLst>
              </a:tr>
              <a:tr h="94610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</a:t>
                      </a:r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จุดควบคุม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(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Control Point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th-TH" sz="1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8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5.1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ตรวจสอบข้อมูลกับเอกสาร </a:t>
                      </a:r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INV.</a:t>
                      </a:r>
                    </a:p>
                    <a:p>
                      <a:r>
                        <a:rPr lang="en-US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5.2 </a:t>
                      </a:r>
                      <a:r>
                        <a:rPr lang="th-TH" sz="18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ตรวจสอบยอดเงินเข้าบัญชี</a:t>
                      </a:r>
                    </a:p>
                    <a:p>
                      <a:endParaRPr lang="th-TH" sz="1800" baseline="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3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33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685511" y="1298896"/>
            <a:ext cx="23535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ใช้คำสั่ง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Entry-CP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36658" y="1760561"/>
            <a:ext cx="9676836" cy="4559452"/>
            <a:chOff x="1036657" y="888168"/>
            <a:chExt cx="10106967" cy="54318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629130-C265-4D81-BA74-D01D8B304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8" b="4999"/>
            <a:stretch/>
          </p:blipFill>
          <p:spPr>
            <a:xfrm>
              <a:off x="1036657" y="888168"/>
              <a:ext cx="10106967" cy="5431845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302326" y="2826327"/>
              <a:ext cx="1648691" cy="540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21908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763702" y="1422789"/>
            <a:ext cx="26885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ใช้คำสั่ง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เลือกคำสั่ง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Group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41946" y="1822899"/>
            <a:ext cx="9826387" cy="4918891"/>
            <a:chOff x="1842654" y="1207617"/>
            <a:chExt cx="8048394" cy="55341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4DDBEE-0718-483D-B0AC-288D593CA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2654" y="1207617"/>
              <a:ext cx="8048394" cy="553417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842654" y="2119745"/>
              <a:ext cx="1440873" cy="193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401158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95612" y="1854556"/>
            <a:ext cx="10405222" cy="4520486"/>
            <a:chOff x="556175" y="1047214"/>
            <a:chExt cx="11035759" cy="5584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175" y="1047214"/>
              <a:ext cx="3486150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r="87077" b="85735"/>
            <a:stretch/>
          </p:blipFill>
          <p:spPr>
            <a:xfrm>
              <a:off x="4853162" y="1079169"/>
              <a:ext cx="2739730" cy="170015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t="2" r="81059" b="46837"/>
            <a:stretch/>
          </p:blipFill>
          <p:spPr>
            <a:xfrm>
              <a:off x="8403730" y="1047214"/>
              <a:ext cx="3188204" cy="503085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0741" y="4126430"/>
              <a:ext cx="9266467" cy="250494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07525" y="2776807"/>
              <a:ext cx="2934799" cy="6850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997003" y="1765982"/>
              <a:ext cx="502276" cy="359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29640" y="1845255"/>
              <a:ext cx="3062294" cy="3130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62141" y="5589431"/>
              <a:ext cx="1891021" cy="2446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4" name="Straight Arrow Connector 13"/>
            <p:cNvCxnSpPr>
              <a:stCxn id="10" idx="3"/>
              <a:endCxn id="7" idx="1"/>
            </p:cNvCxnSpPr>
            <p:nvPr/>
          </p:nvCxnSpPr>
          <p:spPr>
            <a:xfrm flipV="1">
              <a:off x="4042324" y="1929246"/>
              <a:ext cx="810838" cy="119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537383" y="2001769"/>
              <a:ext cx="2861584" cy="12324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726546" y="2001769"/>
              <a:ext cx="5628068" cy="347911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571222" y="4494727"/>
              <a:ext cx="193183" cy="2446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6104585" y="5061397"/>
              <a:ext cx="2588653" cy="317503"/>
            </a:xfrm>
            <a:prstGeom prst="wedgeRectCallout">
              <a:avLst>
                <a:gd name="adj1" fmla="val -35627"/>
                <a:gd name="adj2" fmla="val 112535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200" dirty="0">
                  <a:solidFill>
                    <a:srgbClr val="FF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ระบบจะทำการตั้งค่าเป็นวันที่ปัจจุบันเสมอ </a:t>
              </a:r>
            </a:p>
          </p:txBody>
        </p:sp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B206E7E1-10EC-4ECA-BF38-57DB20CD7216}"/>
              </a:ext>
            </a:extLst>
          </p:cNvPr>
          <p:cNvSpPr txBox="1">
            <a:spLocks/>
          </p:cNvSpPr>
          <p:nvPr/>
        </p:nvSpPr>
        <p:spPr>
          <a:xfrm>
            <a:off x="634472" y="1402409"/>
            <a:ext cx="10515600" cy="6868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ใช้คำสั่ง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CP AR Invoice Entry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เลือกคำสั่ง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New  New Group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ระบบจะกำหนด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Group ID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ให้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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SAVE</a:t>
            </a:r>
            <a:endParaRPr lang="th-TH" sz="2000" dirty="0" smtClean="0">
              <a:latin typeface="Angsana New" panose="02020603050405020304" pitchFamily="18" charset="-34"/>
              <a:cs typeface="Angsana New" panose="02020603050405020304" pitchFamily="18" charset="-34"/>
              <a:sym typeface="Wingdings 3" panose="05040102010807070707" pitchFamily="18" charset="2"/>
            </a:endParaRPr>
          </a:p>
          <a:p>
            <a:endParaRPr lang="en-US" sz="1800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en-US" sz="1800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97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845588" y="1314838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ตั้ง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Group </a:t>
            </a:r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และทำการระบุ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Bank Account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42197" y="1869743"/>
            <a:ext cx="8627039" cy="4773391"/>
            <a:chOff x="1758598" y="859877"/>
            <a:chExt cx="8410638" cy="57832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BF4631-7B24-4CA4-ACA6-13FE009B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8598" y="859877"/>
              <a:ext cx="8410638" cy="578325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439914" y="2078183"/>
              <a:ext cx="1489831" cy="1801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647732" y="2258293"/>
              <a:ext cx="2307250" cy="1246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8242" y="2816358"/>
              <a:ext cx="2113285" cy="1623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7772860" y="1837693"/>
              <a:ext cx="2230121" cy="753107"/>
            </a:xfrm>
            <a:prstGeom prst="wedgeRoundRectCallout">
              <a:avLst>
                <a:gd name="adj1" fmla="val -113555"/>
                <a:gd name="adj2" fmla="val 7989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2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มีผลต่อการลงบัญชี</a:t>
              </a:r>
            </a:p>
            <a:p>
              <a:pPr algn="ctr"/>
              <a:r>
                <a:rPr lang="th-TH" sz="12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(วันที่เงินเข้า)</a:t>
              </a:r>
            </a:p>
            <a:p>
              <a:pPr algn="ctr"/>
              <a:r>
                <a:rPr lang="th-TH" sz="12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ใส่ข้อมูลและทำการกด </a:t>
              </a:r>
              <a:r>
                <a:rPr lang="en-US" sz="12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SAVE</a:t>
              </a:r>
              <a:endParaRPr lang="th-TH" sz="12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2764" y="1094509"/>
              <a:ext cx="152400" cy="1801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39914" y="2419561"/>
              <a:ext cx="2515068" cy="1573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307896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704461" y="1358660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ใช้คำสั่ง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Invoice Payment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14901" y="1793991"/>
            <a:ext cx="9239535" cy="4770582"/>
            <a:chOff x="2064326" y="1147908"/>
            <a:chExt cx="7717864" cy="53068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07569D-260F-401B-A4E4-AE659568D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4326" y="1147908"/>
              <a:ext cx="7717864" cy="530689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64326" y="1524000"/>
              <a:ext cx="1357747" cy="18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6219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5211" y="1323439"/>
            <a:ext cx="11701580" cy="5332348"/>
            <a:chOff x="269902" y="984292"/>
            <a:chExt cx="11701580" cy="53323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20733A-91C7-4044-B0AF-4DCC4F27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063" y="984292"/>
              <a:ext cx="7660749" cy="52676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AE4556-FFD2-4CAB-A73C-9AC7B36F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4217" y="984292"/>
              <a:ext cx="3657265" cy="533234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54926" y="2006600"/>
              <a:ext cx="1357747" cy="18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Rounded Rectangular Callout 5"/>
            <p:cNvSpPr/>
            <p:nvPr/>
          </p:nvSpPr>
          <p:spPr>
            <a:xfrm>
              <a:off x="5662691" y="1117600"/>
              <a:ext cx="1919209" cy="619799"/>
            </a:xfrm>
            <a:prstGeom prst="wedgeRoundRectCallout">
              <a:avLst>
                <a:gd name="adj1" fmla="val -112232"/>
                <a:gd name="adj2" fmla="val 96285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เลขจากธนาคาร/กำหนดเอง</a:t>
              </a:r>
            </a:p>
            <a:p>
              <a:pPr algn="ctr"/>
              <a:r>
                <a:rPr lang="th-TH" sz="16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*จำเป็นต้องใส/</a:t>
              </a:r>
              <a:r>
                <a:rPr lang="en-US" sz="16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Ref no…..</a:t>
              </a:r>
              <a:endParaRPr lang="th-TH" sz="16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667000" y="2186710"/>
              <a:ext cx="2146300" cy="1500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269902" y="1976005"/>
              <a:ext cx="1727374" cy="360795"/>
            </a:xfrm>
            <a:prstGeom prst="wedgeRoundRectCallout">
              <a:avLst>
                <a:gd name="adj1" fmla="val 85542"/>
                <a:gd name="adj2" fmla="val 20925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จำนวนเงินที่ลูกค้าจ่ายชำระ</a:t>
              </a:r>
              <a:endParaRPr lang="th-TH" sz="16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533071" y="2336801"/>
              <a:ext cx="2191329" cy="18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318658" y="2426856"/>
              <a:ext cx="1727374" cy="282285"/>
            </a:xfrm>
            <a:prstGeom prst="wedgeRoundRectCallout">
              <a:avLst>
                <a:gd name="adj1" fmla="val 76719"/>
                <a:gd name="adj2" fmla="val -5233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กรณี หัก ณ ที่จ่าย</a:t>
              </a:r>
              <a:endParaRPr lang="th-TH" sz="16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62691" y="2529031"/>
              <a:ext cx="2191329" cy="18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67971" y="3859606"/>
              <a:ext cx="2445329" cy="166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813300" y="2516910"/>
              <a:ext cx="4457700" cy="14856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40936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3"/>
          <p:cNvSpPr/>
          <p:nvPr/>
        </p:nvSpPr>
        <p:spPr>
          <a:xfrm>
            <a:off x="709111" y="1358213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9727" y="1842448"/>
            <a:ext cx="10672548" cy="4882540"/>
            <a:chOff x="1765300" y="862768"/>
            <a:chExt cx="8009422" cy="55073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03FBB0-4E0E-43B6-81DA-F8B0FC99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5300" y="862768"/>
              <a:ext cx="8009422" cy="550737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022764" y="1094509"/>
              <a:ext cx="152400" cy="1801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31814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3"/>
          <p:cNvSpPr/>
          <p:nvPr/>
        </p:nvSpPr>
        <p:spPr>
          <a:xfrm>
            <a:off x="638270" y="1325439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ระบบจะกรอง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INV.</a:t>
            </a:r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เฉพาะลูกค้าที่เราเลือกมา เราสามารถเลือก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INV. </a:t>
            </a:r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ที่แถบ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Invoice Selection </a:t>
            </a:r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เสร็จแล้วทำการกด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Apply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760561" y="1951630"/>
            <a:ext cx="9275185" cy="4643518"/>
            <a:chOff x="2197100" y="1295400"/>
            <a:chExt cx="8306384" cy="5067736"/>
          </a:xfrm>
        </p:grpSpPr>
        <p:grpSp>
          <p:nvGrpSpPr>
            <p:cNvPr id="10" name="Group 9"/>
            <p:cNvGrpSpPr/>
            <p:nvPr/>
          </p:nvGrpSpPr>
          <p:grpSpPr>
            <a:xfrm>
              <a:off x="2197100" y="1295400"/>
              <a:ext cx="8306384" cy="5067736"/>
              <a:chOff x="2197100" y="1295400"/>
              <a:chExt cx="8306384" cy="5067736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2197100" y="1295400"/>
                <a:ext cx="8306384" cy="5067736"/>
                <a:chOff x="1282378" y="228163"/>
                <a:chExt cx="9310006" cy="6401674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7BDBD7AF-D6C1-42E5-AB6D-23926EBE94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82378" y="228163"/>
                  <a:ext cx="9310006" cy="6401674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6A12824-9B36-4969-9535-0B8C53FB40EA}"/>
                    </a:ext>
                  </a:extLst>
                </p:cNvPr>
                <p:cNvSpPr/>
                <p:nvPr/>
              </p:nvSpPr>
              <p:spPr>
                <a:xfrm>
                  <a:off x="3250162" y="1726164"/>
                  <a:ext cx="2114939" cy="233265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761603E-FE9E-4CD4-BFC8-7848BDBC3A6A}"/>
                    </a:ext>
                  </a:extLst>
                </p:cNvPr>
                <p:cNvSpPr/>
                <p:nvPr/>
              </p:nvSpPr>
              <p:spPr>
                <a:xfrm>
                  <a:off x="3144414" y="4772609"/>
                  <a:ext cx="7447970" cy="233265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6591300" y="1993900"/>
                <a:ext cx="1016000" cy="2032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2454564" y="1513609"/>
              <a:ext cx="152400" cy="1801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204614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3"/>
          <p:cNvSpPr/>
          <p:nvPr/>
        </p:nvSpPr>
        <p:spPr>
          <a:xfrm>
            <a:off x="795539" y="1482887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INV. </a:t>
            </a:r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ที่ทำการเลือกไว้จะมาอยู่ที่แถบ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Allocate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77774" y="1897039"/>
            <a:ext cx="9897253" cy="4730406"/>
            <a:chOff x="1993900" y="1295400"/>
            <a:chExt cx="8733776" cy="5318397"/>
          </a:xfrm>
        </p:grpSpPr>
        <p:grpSp>
          <p:nvGrpSpPr>
            <p:cNvPr id="2" name="Group 1"/>
            <p:cNvGrpSpPr/>
            <p:nvPr/>
          </p:nvGrpSpPr>
          <p:grpSpPr>
            <a:xfrm>
              <a:off x="1993900" y="1295400"/>
              <a:ext cx="8733776" cy="5318397"/>
              <a:chOff x="1464323" y="244202"/>
              <a:chExt cx="9263353" cy="636959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E8C45F1-47AC-44EE-ACB1-68D06AA91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64323" y="244202"/>
                <a:ext cx="9263353" cy="6369595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32CE0E-0D61-430E-833E-9D89C57A1F3A}"/>
                  </a:ext>
                </a:extLst>
              </p:cNvPr>
              <p:cNvSpPr/>
              <p:nvPr/>
            </p:nvSpPr>
            <p:spPr>
              <a:xfrm>
                <a:off x="6096000" y="1763486"/>
                <a:ext cx="911290" cy="25192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5210401" y="2044700"/>
              <a:ext cx="669699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15656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B6024C-81B3-415A-B615-28AB8D547CAC}"/>
              </a:ext>
            </a:extLst>
          </p:cNvPr>
          <p:cNvSpPr txBox="1"/>
          <p:nvPr/>
        </p:nvSpPr>
        <p:spPr>
          <a:xfrm>
            <a:off x="554186" y="1342396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กรณีมี หัก ณ ที่จ่าย</a:t>
            </a:r>
          </a:p>
        </p:txBody>
      </p:sp>
      <p:sp>
        <p:nvSpPr>
          <p:cNvPr id="5" name="สี่เหลี่ยมผืนผ้า 3"/>
          <p:cNvSpPr/>
          <p:nvPr/>
        </p:nvSpPr>
        <p:spPr>
          <a:xfrm>
            <a:off x="554186" y="1692392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ใช้คำสั่ง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th-TH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เลือกคำสั่ง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Invoice Tax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96537" y="2233387"/>
            <a:ext cx="9867332" cy="4471851"/>
            <a:chOff x="1765300" y="892493"/>
            <a:chExt cx="8215345" cy="56489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875A71-9965-4E07-A4B7-36149239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5300" y="892493"/>
              <a:ext cx="8215345" cy="56489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781555" y="2538845"/>
              <a:ext cx="1440873" cy="193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14410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55870" y="2148953"/>
            <a:ext cx="11113570" cy="4158793"/>
            <a:chOff x="514926" y="1493861"/>
            <a:chExt cx="11113570" cy="41587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C05101-5438-4D44-9AF5-43681B220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3177" b="46568"/>
            <a:stretch/>
          </p:blipFill>
          <p:spPr>
            <a:xfrm>
              <a:off x="514926" y="1493861"/>
              <a:ext cx="11113570" cy="415879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510902" y="2272145"/>
              <a:ext cx="518298" cy="2112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197193" y="3879273"/>
              <a:ext cx="1308008" cy="1974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05201" y="3879273"/>
              <a:ext cx="900544" cy="1974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021783" y="3879273"/>
              <a:ext cx="1094508" cy="1974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514926" y="4441249"/>
              <a:ext cx="1727374" cy="282285"/>
            </a:xfrm>
            <a:prstGeom prst="wedgeRoundRectCallout">
              <a:avLst>
                <a:gd name="adj1" fmla="val 45439"/>
                <a:gd name="adj2" fmla="val -204479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ระบุหัก ณ ที่จ่าย</a:t>
              </a:r>
              <a:endParaRPr lang="th-TH" sz="16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87468" y="3879273"/>
              <a:ext cx="423624" cy="1974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3701491" y="4505157"/>
              <a:ext cx="1745221" cy="560242"/>
            </a:xfrm>
            <a:prstGeom prst="wedgeRoundRectCallout">
              <a:avLst>
                <a:gd name="adj1" fmla="val 41470"/>
                <a:gd name="adj2" fmla="val -127817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ในกรณีระบบคำนวณไม่ตรงสามารถแก้ไขได้</a:t>
              </a:r>
              <a:endParaRPr lang="th-TH" sz="16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11" name="สี่เหลี่ยมผืนผ้า 3"/>
          <p:cNvSpPr/>
          <p:nvPr/>
        </p:nvSpPr>
        <p:spPr>
          <a:xfrm>
            <a:off x="555870" y="1560520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ไปที่แถบ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Taxes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303649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382138" y="1609595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ไปที่แถบ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Allocate </a:t>
            </a:r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เพื่อระบุหนังสือ หัก ณ ที่จ่าย...ว่าเลขอะไร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2138" y="2333767"/>
            <a:ext cx="11599924" cy="4198960"/>
            <a:chOff x="412975" y="1607127"/>
            <a:chExt cx="11511321" cy="35744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58A70D-0BD4-401F-9E69-4B9A784DA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224" b="60883"/>
            <a:stretch/>
          </p:blipFill>
          <p:spPr>
            <a:xfrm>
              <a:off x="412975" y="1607127"/>
              <a:ext cx="11511321" cy="35744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045531" y="2493818"/>
              <a:ext cx="734290" cy="2528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959928" y="3713017"/>
              <a:ext cx="1690254" cy="3463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650182" y="3713017"/>
              <a:ext cx="1648691" cy="3463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3687617" y="4479347"/>
              <a:ext cx="1727374" cy="282285"/>
            </a:xfrm>
            <a:prstGeom prst="wedgeRoundRectCallout">
              <a:avLst>
                <a:gd name="adj1" fmla="val 45439"/>
                <a:gd name="adj2" fmla="val -204479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วันที่เอกสาร</a:t>
              </a:r>
              <a:endParaRPr lang="th-TH" sz="16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5747153" y="4496054"/>
              <a:ext cx="1727374" cy="282285"/>
            </a:xfrm>
            <a:prstGeom prst="wedgeRoundRectCallout">
              <a:avLst>
                <a:gd name="adj1" fmla="val 45439"/>
                <a:gd name="adj2" fmla="val -204479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จำเป็นต้องระบุ....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102390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D60FF7-C147-41D4-883E-201D21F41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71" b="54955"/>
          <a:stretch/>
        </p:blipFill>
        <p:spPr>
          <a:xfrm>
            <a:off x="526471" y="2175488"/>
            <a:ext cx="11067083" cy="35464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87721" y="4391892"/>
            <a:ext cx="1587697" cy="166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3"/>
          <p:cNvSpPr/>
          <p:nvPr/>
        </p:nvSpPr>
        <p:spPr>
          <a:xfrm>
            <a:off x="526471" y="1367320"/>
            <a:ext cx="1037948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latin typeface="Angsana New" panose="02020603050405020304" pitchFamily="18" charset="-34"/>
                <a:cs typeface="Angsana New" panose="02020603050405020304" pitchFamily="18" charset="-34"/>
              </a:rPr>
              <a:t>กรณีถูกหัก ณ ที่จ่าย ต้อง </a:t>
            </a:r>
            <a:r>
              <a:rPr lang="en-US" sz="2000" dirty="0" smtClean="0">
                <a:ln w="0"/>
                <a:latin typeface="Angsana New" panose="02020603050405020304" pitchFamily="18" charset="-34"/>
                <a:cs typeface="Angsana New" panose="02020603050405020304" pitchFamily="18" charset="-34"/>
              </a:rPr>
              <a:t>Assign Tax Receipt No. </a:t>
            </a:r>
          </a:p>
          <a:p>
            <a:r>
              <a:rPr lang="th-TH" sz="2000" dirty="0" smtClean="0">
                <a:ln w="0"/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2000" dirty="0" smtClean="0">
                <a:ln w="0"/>
                <a:latin typeface="Angsana New" panose="02020603050405020304" pitchFamily="18" charset="-34"/>
                <a:cs typeface="Angsana New" panose="02020603050405020304" pitchFamily="18" charset="-34"/>
              </a:rPr>
              <a:t>Actions </a:t>
            </a:r>
            <a:r>
              <a:rPr lang="th-TH" sz="2000" dirty="0" smtClean="0">
                <a:ln w="0"/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เลือกคำสั่ง </a:t>
            </a:r>
            <a:r>
              <a:rPr lang="en-US" sz="200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rPr>
              <a:t>Assign Tax Receipt No. 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60012" y="2382983"/>
            <a:ext cx="423915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71032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206E7E1-10EC-4ECA-BF38-57DB20CD7216}"/>
              </a:ext>
            </a:extLst>
          </p:cNvPr>
          <p:cNvSpPr txBox="1">
            <a:spLocks/>
          </p:cNvSpPr>
          <p:nvPr/>
        </p:nvSpPr>
        <p:spPr>
          <a:xfrm>
            <a:off x="356841" y="1539080"/>
            <a:ext cx="10515600" cy="8580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ใช้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คำสั่ง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New 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New Miscellaneous Invoice</a:t>
            </a:r>
          </a:p>
          <a:p>
            <a:endParaRPr lang="en-US" sz="2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56176" y="1924333"/>
            <a:ext cx="10425448" cy="4583389"/>
            <a:chOff x="556175" y="1107583"/>
            <a:chExt cx="10828747" cy="5400140"/>
          </a:xfrm>
        </p:grpSpPr>
        <p:grpSp>
          <p:nvGrpSpPr>
            <p:cNvPr id="7" name="Group 6"/>
            <p:cNvGrpSpPr/>
            <p:nvPr/>
          </p:nvGrpSpPr>
          <p:grpSpPr>
            <a:xfrm>
              <a:off x="556175" y="1262129"/>
              <a:ext cx="2633854" cy="4255158"/>
              <a:chOff x="556175" y="1262129"/>
              <a:chExt cx="2633854" cy="425515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81487" b="46805"/>
              <a:stretch/>
            </p:blipFill>
            <p:spPr>
              <a:xfrm>
                <a:off x="556175" y="1262129"/>
                <a:ext cx="2633854" cy="4255158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603759" y="3966693"/>
                <a:ext cx="2586270" cy="25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4721" y="1107583"/>
              <a:ext cx="7740201" cy="540014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3348507" y="3232597"/>
              <a:ext cx="940158" cy="9015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6242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3"/>
          <p:cNvSpPr/>
          <p:nvPr/>
        </p:nvSpPr>
        <p:spPr>
          <a:xfrm>
            <a:off x="518042" y="1464444"/>
            <a:ext cx="1037948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เลือกคำสั่ง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AR Tax Receipt Report TH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36657" y="2115403"/>
            <a:ext cx="9977086" cy="4404436"/>
            <a:chOff x="1036657" y="1245310"/>
            <a:chExt cx="9492798" cy="51926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F706F8-0119-40C8-B466-8D3F1EAE4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5" b="4218"/>
            <a:stretch/>
          </p:blipFill>
          <p:spPr>
            <a:xfrm>
              <a:off x="1036657" y="1245310"/>
              <a:ext cx="9492798" cy="5192643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482437" y="2563090"/>
              <a:ext cx="2216727" cy="637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7554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D48F8-5E47-407B-8C88-47EB3F13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872" y="1944090"/>
            <a:ext cx="5125165" cy="44106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61164" y="2272145"/>
            <a:ext cx="207818" cy="207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929543" y="1420870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Print Preview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174916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73615-F232-4EDF-9384-A0319A1C7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8" t="8674" r="6429" b="31519"/>
          <a:stretch/>
        </p:blipFill>
        <p:spPr>
          <a:xfrm>
            <a:off x="1029477" y="2007778"/>
            <a:ext cx="10437845" cy="394967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622676" y="1450784"/>
            <a:ext cx="1037948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หน้าต่างที่จะเก็บข้อมูล ดูเป็นประวัติ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43716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919ADE-B386-44CF-891F-FD9C3DECCAB5}"/>
              </a:ext>
            </a:extLst>
          </p:cNvPr>
          <p:cNvSpPr txBox="1"/>
          <p:nvPr/>
        </p:nvSpPr>
        <p:spPr>
          <a:xfrm>
            <a:off x="572633" y="1254645"/>
            <a:ext cx="313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กรณีมีค่าธรรมเนียม</a:t>
            </a:r>
          </a:p>
        </p:txBody>
      </p:sp>
      <p:sp>
        <p:nvSpPr>
          <p:cNvPr id="5" name="สี่เหลี่ยมผืนผ้า 3"/>
          <p:cNvSpPr/>
          <p:nvPr/>
        </p:nvSpPr>
        <p:spPr>
          <a:xfrm>
            <a:off x="572633" y="1571349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ใช้คำสั่ง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th-TH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เลือกคำสั่ง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Bank Fee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10186" y="2088108"/>
            <a:ext cx="9990160" cy="4516598"/>
            <a:chOff x="1894114" y="888168"/>
            <a:chExt cx="8313609" cy="5716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4173E3-3267-4FF4-A1D8-C2B7E826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4114" y="888168"/>
              <a:ext cx="8313609" cy="571653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894115" y="2729345"/>
              <a:ext cx="1500250" cy="18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17375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587729" y="1425990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คลิกเลือกระบุ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Bank Fee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4206" y="2088106"/>
            <a:ext cx="11231234" cy="4376955"/>
            <a:chOff x="724206" y="1013346"/>
            <a:chExt cx="11231234" cy="54517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301F53-4838-4E95-8BA8-24191723B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206" y="1013346"/>
              <a:ext cx="7928475" cy="545171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0B099B-FDC9-4352-B89C-A2BD282B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4724" y="1459745"/>
              <a:ext cx="5380716" cy="5005317"/>
            </a:xfrm>
            <a:prstGeom prst="rect">
              <a:avLst/>
            </a:prstGeom>
          </p:spPr>
        </p:pic>
        <p:sp>
          <p:nvSpPr>
            <p:cNvPr id="2" name="สี่เหลี่ยมผืนผ้า 1"/>
            <p:cNvSpPr/>
            <p:nvPr/>
          </p:nvSpPr>
          <p:spPr>
            <a:xfrm>
              <a:off x="2743200" y="2209800"/>
              <a:ext cx="2019300" cy="247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7" name="ลูกศรเชื่อมต่อแบบตรง 6"/>
            <p:cNvCxnSpPr/>
            <p:nvPr/>
          </p:nvCxnSpPr>
          <p:spPr>
            <a:xfrm>
              <a:off x="4819650" y="2362200"/>
              <a:ext cx="1961844" cy="20383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50481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601376" y="1369240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ระบุยอดค่าธรรมเนียม</a:t>
            </a:r>
            <a:r>
              <a:rPr lang="th-TH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แล้วทำการกด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419367" y="1815152"/>
            <a:ext cx="9908275" cy="4682130"/>
            <a:chOff x="1816100" y="1081576"/>
            <a:chExt cx="7717322" cy="53065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966DF7-9DB6-452B-B87F-F06D7213C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6100" y="1081576"/>
              <a:ext cx="7717322" cy="5306524"/>
            </a:xfrm>
            <a:prstGeom prst="rect">
              <a:avLst/>
            </a:prstGeom>
          </p:spPr>
        </p:pic>
        <p:sp>
          <p:nvSpPr>
            <p:cNvPr id="5" name="สี่เหลี่ยมผืนผ้า 4"/>
            <p:cNvSpPr/>
            <p:nvPr/>
          </p:nvSpPr>
          <p:spPr>
            <a:xfrm>
              <a:off x="3756660" y="2232660"/>
              <a:ext cx="2019300" cy="247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2004060" y="1379220"/>
              <a:ext cx="251460" cy="2514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36840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389338" y="1346804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เลือกคำสั่ง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Print Group Edit List </a:t>
            </a:r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ถัดมา เลือกคำสั่ง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Preview</a:t>
            </a:r>
            <a:endParaRPr lang="th-TH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8616" y="1746914"/>
            <a:ext cx="10967492" cy="4886046"/>
            <a:chOff x="634999" y="1371600"/>
            <a:chExt cx="10591801" cy="45380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A3BE75-13DD-4802-B73A-DA15E72A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44" r="58904" b="35080"/>
            <a:stretch/>
          </p:blipFill>
          <p:spPr>
            <a:xfrm>
              <a:off x="634999" y="1371600"/>
              <a:ext cx="4171187" cy="4533899"/>
            </a:xfrm>
            <a:prstGeom prst="rect">
              <a:avLst/>
            </a:prstGeom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923F1805-1994-49F5-895F-E5A51563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4454" y="1371600"/>
              <a:ext cx="6042346" cy="4538027"/>
            </a:xfrm>
            <a:prstGeom prst="rect">
              <a:avLst/>
            </a:prstGeom>
          </p:spPr>
        </p:pic>
        <p:sp>
          <p:nvSpPr>
            <p:cNvPr id="6" name="สี่เหลี่ยมผืนผ้า 5"/>
            <p:cNvSpPr/>
            <p:nvPr/>
          </p:nvSpPr>
          <p:spPr>
            <a:xfrm>
              <a:off x="1597660" y="2054860"/>
              <a:ext cx="1907540" cy="231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6601460" y="2054860"/>
              <a:ext cx="269240" cy="3327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8" name="ลูกศรเชื่อมต่อแบบตรง 7"/>
            <p:cNvCxnSpPr/>
            <p:nvPr/>
          </p:nvCxnSpPr>
          <p:spPr>
            <a:xfrm>
              <a:off x="3505200" y="2057399"/>
              <a:ext cx="1679254" cy="228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26924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511962" y="1175711"/>
            <a:ext cx="103794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h-TH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ตรวจสอบคู่บัญชี และทำการกด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Post</a:t>
            </a:r>
            <a:endParaRPr lang="th-TH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4918" y="1656342"/>
            <a:ext cx="11152532" cy="5021708"/>
            <a:chOff x="443723" y="797373"/>
            <a:chExt cx="11748277" cy="5471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357335-001F-44A4-9F86-F7FE8A347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117" t="8957" r="21250" b="19269"/>
            <a:stretch/>
          </p:blipFill>
          <p:spPr>
            <a:xfrm>
              <a:off x="443723" y="797373"/>
              <a:ext cx="7969922" cy="54712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3A0314-5240-4CBF-9E87-8BB4503C8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59" b="32734"/>
            <a:stretch/>
          </p:blipFill>
          <p:spPr>
            <a:xfrm>
              <a:off x="8446556" y="797373"/>
              <a:ext cx="3745444" cy="4565957"/>
            </a:xfrm>
            <a:prstGeom prst="rect">
              <a:avLst/>
            </a:prstGeom>
          </p:spPr>
        </p:pic>
        <p:sp>
          <p:nvSpPr>
            <p:cNvPr id="6" name="สี่เหลี่ยมผืนผ้า 5"/>
            <p:cNvSpPr/>
            <p:nvPr/>
          </p:nvSpPr>
          <p:spPr>
            <a:xfrm>
              <a:off x="8739988" y="1259038"/>
              <a:ext cx="1907540" cy="231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7" name="ลูกศรเชื่อมต่อแบบตรง 6"/>
            <p:cNvCxnSpPr/>
            <p:nvPr/>
          </p:nvCxnSpPr>
          <p:spPr>
            <a:xfrm flipV="1">
              <a:off x="6020653" y="1678675"/>
              <a:ext cx="2719335" cy="16463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ARP100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การรับชำระหนี้ตามใบแจ้งหนี้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Cash Receipt Entry: Invoice Payment)</a:t>
            </a:r>
            <a:endParaRPr lang="th-TH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1674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B206E7E1-10EC-4ECA-BF38-57DB20CD7216}"/>
              </a:ext>
            </a:extLst>
          </p:cNvPr>
          <p:cNvSpPr txBox="1">
            <a:spLocks/>
          </p:cNvSpPr>
          <p:nvPr/>
        </p:nvSpPr>
        <p:spPr>
          <a:xfrm>
            <a:off x="414756" y="1226159"/>
            <a:ext cx="12024574" cy="10473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ระบุ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Sold To Customer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หากรู้รหัสสามารถคีย์ข้อมูลได้เลย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กรณีไม่ทราบรหัส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Customer… </a:t>
            </a:r>
            <a:endParaRPr lang="th-TH" sz="2000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ค้นหาโดยการกด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Sold To Customer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Search 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Sort By :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ID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ระบบจะทำการรัน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Cust.ID 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ID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ที่ต้องการแล้วกด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OK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4756" y="2129051"/>
            <a:ext cx="11254080" cy="4568477"/>
            <a:chOff x="414756" y="1275007"/>
            <a:chExt cx="11289508" cy="5422521"/>
          </a:xfrm>
        </p:grpSpPr>
        <p:grpSp>
          <p:nvGrpSpPr>
            <p:cNvPr id="10" name="Group 9"/>
            <p:cNvGrpSpPr/>
            <p:nvPr/>
          </p:nvGrpSpPr>
          <p:grpSpPr>
            <a:xfrm>
              <a:off x="414756" y="1275007"/>
              <a:ext cx="11289508" cy="5422521"/>
              <a:chOff x="556175" y="1107582"/>
              <a:chExt cx="11289508" cy="542252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6175" y="1107583"/>
                <a:ext cx="7740201" cy="540014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9747" y="1107582"/>
                <a:ext cx="4375936" cy="5422521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2073499" y="3721995"/>
                <a:ext cx="2202287" cy="19318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0921285" y="2253803"/>
                <a:ext cx="759853" cy="19318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8456172" y="2099256"/>
                <a:ext cx="1988594" cy="1545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559899" y="3374265"/>
                <a:ext cx="896273" cy="260153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7559899" y="6156101"/>
                <a:ext cx="736477" cy="16742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 flipV="1">
              <a:off x="4134367" y="2588652"/>
              <a:ext cx="6645499" cy="14795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258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206E7E1-10EC-4ECA-BF38-57DB20CD7216}"/>
              </a:ext>
            </a:extLst>
          </p:cNvPr>
          <p:cNvSpPr txBox="1">
            <a:spLocks/>
          </p:cNvSpPr>
          <p:nvPr/>
        </p:nvSpPr>
        <p:spPr>
          <a:xfrm>
            <a:off x="255669" y="1358212"/>
            <a:ext cx="11936332" cy="8580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Site :</a:t>
            </a:r>
            <a:r>
              <a:rPr lang="th-TH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มีผลต่ารายงานภาษีขาย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  <a:sym typeface="Wingdings 3" panose="05040102010807070707" pitchFamily="18" charset="2"/>
            </a:endParaRPr>
          </a:p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ระบุ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Document Type :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เป็นเอกสารที่กำลังทำเช่น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ขายกากมะพร้าว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ระบุ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ขายในประเทศ</a:t>
            </a:r>
            <a:r>
              <a:rPr lang="en-US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ประเภท</a:t>
            </a:r>
            <a:r>
              <a:rPr lang="en-US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กากมะพร้าว</a:t>
            </a:r>
            <a:r>
              <a:rPr lang="en-US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 SAVE</a:t>
            </a:r>
            <a:endParaRPr lang="en-US" sz="2000" u="sng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78729" y="2006221"/>
            <a:ext cx="10808221" cy="4691070"/>
            <a:chOff x="775116" y="914399"/>
            <a:chExt cx="10954090" cy="56887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55715" b="9821"/>
            <a:stretch/>
          </p:blipFill>
          <p:spPr>
            <a:xfrm>
              <a:off x="775116" y="914399"/>
              <a:ext cx="4968862" cy="56887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49954" b="10122"/>
            <a:stretch/>
          </p:blipFill>
          <p:spPr>
            <a:xfrm>
              <a:off x="6095155" y="914399"/>
              <a:ext cx="5634051" cy="568876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103808" y="3258355"/>
              <a:ext cx="1815921" cy="1674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004219" y="2251656"/>
              <a:ext cx="2595094" cy="195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886423" y="2446985"/>
              <a:ext cx="1712890" cy="1236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67826" y="3438658"/>
              <a:ext cx="1551903" cy="5666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6558" y="1262130"/>
              <a:ext cx="193183" cy="193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988180" y="2498500"/>
              <a:ext cx="3084490" cy="12234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4328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206E7E1-10EC-4ECA-BF38-57DB20CD7216}"/>
              </a:ext>
            </a:extLst>
          </p:cNvPr>
          <p:cNvSpPr txBox="1">
            <a:spLocks/>
          </p:cNvSpPr>
          <p:nvPr/>
        </p:nvSpPr>
        <p:spPr>
          <a:xfrm>
            <a:off x="438978" y="1307902"/>
            <a:ext cx="10815460" cy="13850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ใช้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คำสั่ง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New 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เลือก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New Line</a:t>
            </a:r>
          </a:p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ระบุ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Part/Rev…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กากมะพร้าว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USV37001 </a:t>
            </a:r>
            <a:r>
              <a:rPr lang="th-TH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กรณีไม่มี</a:t>
            </a:r>
            <a:r>
              <a:rPr lang="en-US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Part </a:t>
            </a:r>
            <a:r>
              <a:rPr lang="th-TH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สามารถพิมพ์ได้เลย</a:t>
            </a:r>
            <a:r>
              <a:rPr lang="en-US" sz="2000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กด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Tab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Description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จะขึ้นโชว์รายการ</a:t>
            </a:r>
            <a:endParaRPr lang="en-US" sz="2000" u="sng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ระบุ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Quantity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…...  Unit Price.….. 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Tax Liability 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ภาษีขาย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Non VAT</a:t>
            </a:r>
            <a:endParaRPr lang="en-US" sz="2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96035" y="2265529"/>
            <a:ext cx="10997379" cy="4380931"/>
            <a:chOff x="870034" y="1086938"/>
            <a:chExt cx="11143641" cy="56089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81333" b="46827"/>
            <a:stretch/>
          </p:blipFill>
          <p:spPr>
            <a:xfrm>
              <a:off x="870034" y="1086938"/>
              <a:ext cx="2612754" cy="418430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68188" y="2003611"/>
              <a:ext cx="2501153" cy="2689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r="24283" b="6724"/>
            <a:stretch/>
          </p:blipFill>
          <p:spPr>
            <a:xfrm>
              <a:off x="3915841" y="1087319"/>
              <a:ext cx="8097834" cy="5608613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3547278" y="2138081"/>
              <a:ext cx="1600200" cy="9143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5415196" y="3170597"/>
              <a:ext cx="1831353" cy="182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81485" y="3356773"/>
              <a:ext cx="2382683" cy="1882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783193" y="3631679"/>
              <a:ext cx="1831353" cy="182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96072" y="4020887"/>
              <a:ext cx="1262095" cy="1748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286825" y="5351614"/>
              <a:ext cx="2333376" cy="182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11285" y="5561270"/>
              <a:ext cx="1917485" cy="10947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817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B206E7E1-10EC-4ECA-BF38-57DB20CD7216}"/>
              </a:ext>
            </a:extLst>
          </p:cNvPr>
          <p:cNvSpPr txBox="1">
            <a:spLocks/>
          </p:cNvSpPr>
          <p:nvPr/>
        </p:nvSpPr>
        <p:spPr>
          <a:xfrm>
            <a:off x="644090" y="1351155"/>
            <a:ext cx="10515600" cy="8580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ในกรณีที่ไม่มี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Part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เราต้องทำการระบุ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GL Account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เอง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 Click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ขวา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 Open With  General Ledger Search</a:t>
            </a:r>
          </a:p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ค้นหา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รายได้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 Search 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เลือกรายได้อื่นๆ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UHT  OK 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GL Account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ก็จะโชว์ขึ้นมา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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SAVE</a:t>
            </a:r>
            <a:endParaRPr lang="en-US" sz="2000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2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28048" y="2088107"/>
            <a:ext cx="10379602" cy="4531237"/>
            <a:chOff x="466023" y="1262128"/>
            <a:chExt cx="10841627" cy="53572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28322" b="5863"/>
            <a:stretch/>
          </p:blipFill>
          <p:spPr>
            <a:xfrm>
              <a:off x="466023" y="1262128"/>
              <a:ext cx="6490951" cy="47927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8679" y="1262128"/>
              <a:ext cx="4398971" cy="40173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21090"/>
            <a:stretch/>
          </p:blipFill>
          <p:spPr>
            <a:xfrm>
              <a:off x="4087850" y="6300500"/>
              <a:ext cx="5321357" cy="31884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021983" y="5615189"/>
              <a:ext cx="1970468" cy="1545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992451" y="5074275"/>
              <a:ext cx="2073498" cy="1536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131121" y="2562896"/>
              <a:ext cx="1184856" cy="5537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492226" y="2125015"/>
              <a:ext cx="660878" cy="1549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94112" y="4212277"/>
              <a:ext cx="4058992" cy="1794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82731" y="4919285"/>
              <a:ext cx="660878" cy="1549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42862" y="6352955"/>
              <a:ext cx="4811332" cy="2308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6071552" y="2717884"/>
              <a:ext cx="3065172" cy="24332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Horizontal Scroll 22"/>
            <p:cNvSpPr/>
            <p:nvPr/>
          </p:nvSpPr>
          <p:spPr>
            <a:xfrm>
              <a:off x="4087849" y="5995167"/>
              <a:ext cx="2043986" cy="365081"/>
            </a:xfrm>
            <a:prstGeom prst="horizont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David" panose="020E0502060401010101" pitchFamily="34" charset="-79"/>
                  <a:cs typeface="David" panose="020E0502060401010101" pitchFamily="34" charset="-79"/>
                </a:rPr>
                <a:t>GL </a:t>
              </a:r>
              <a:r>
                <a:rPr lang="en-US" sz="1100" dirty="0" smtClean="0">
                  <a:latin typeface="David" panose="020E0502060401010101" pitchFamily="34" charset="-79"/>
                  <a:cs typeface="David" panose="020E0502060401010101" pitchFamily="34" charset="-79"/>
                </a:rPr>
                <a:t>Account </a:t>
              </a:r>
              <a:r>
                <a:rPr lang="th-TH" sz="1100" dirty="0" smtClean="0">
                  <a:latin typeface="David" panose="020E0502060401010101" pitchFamily="34" charset="-79"/>
                  <a:cs typeface="David" panose="020E0502060401010101" pitchFamily="34" charset="-79"/>
                </a:rPr>
                <a:t>หลังจากกด</a:t>
              </a:r>
              <a:r>
                <a:rPr lang="en-US" sz="1100" dirty="0" smtClean="0">
                  <a:latin typeface="David" panose="020E0502060401010101" pitchFamily="34" charset="-79"/>
                  <a:cs typeface="David" panose="020E0502060401010101" pitchFamily="34" charset="-79"/>
                </a:rPr>
                <a:t> OK</a:t>
              </a:r>
              <a:endParaRPr lang="th-TH" sz="11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725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B206E7E1-10EC-4ECA-BF38-57DB20CD7216}"/>
              </a:ext>
            </a:extLst>
          </p:cNvPr>
          <p:cNvSpPr txBox="1">
            <a:spLocks/>
          </p:cNvSpPr>
          <p:nvPr/>
        </p:nvSpPr>
        <p:spPr>
          <a:xfrm>
            <a:off x="466022" y="1470484"/>
            <a:ext cx="11725978" cy="8580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ใช้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คำสั่ง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Action 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เลือก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Group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 Print Invoices 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Report Style…… 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Thailand 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  <a:sym typeface="Wingdings 3" panose="05040102010807070707" pitchFamily="18" charset="2"/>
            </a:endParaRP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Head Office/Branch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Branch 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เลือก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Place of Business </a:t>
            </a:r>
            <a:r>
              <a:rPr lang="th-TH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กากมะพร้าวเลือกพร้าวหอม</a:t>
            </a:r>
            <a:r>
              <a:rPr lang="en-US" sz="2000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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Wingdings 3" panose="05040102010807070707" pitchFamily="18" charset="2"/>
              </a:rPr>
              <a:t>Print Preview</a:t>
            </a:r>
            <a:endParaRPr lang="en-US" sz="2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800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05219" y="2156346"/>
            <a:ext cx="10577324" cy="4562523"/>
            <a:chOff x="466022" y="1114648"/>
            <a:chExt cx="10671822" cy="56299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57426" b="42061"/>
            <a:stretch/>
          </p:blipFill>
          <p:spPr>
            <a:xfrm>
              <a:off x="466022" y="1114648"/>
              <a:ext cx="4931761" cy="377351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03796" y="1300766"/>
              <a:ext cx="425003" cy="1803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03796" y="1684987"/>
              <a:ext cx="2215167" cy="1953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18964" y="2097110"/>
              <a:ext cx="1778818" cy="2085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196"/>
            <a:stretch/>
          </p:blipFill>
          <p:spPr>
            <a:xfrm>
              <a:off x="6771905" y="1114648"/>
              <a:ext cx="4365939" cy="348095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946265" y="4005330"/>
              <a:ext cx="1596370" cy="139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8963" y="4452807"/>
              <a:ext cx="4211760" cy="229182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199282" y="5723139"/>
              <a:ext cx="501507" cy="1883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27430" y="6153956"/>
              <a:ext cx="2577921" cy="1566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27429" y="6406857"/>
              <a:ext cx="2577921" cy="1566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5397783" y="1929233"/>
              <a:ext cx="1374121" cy="11546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830723" y="4560569"/>
              <a:ext cx="2060620" cy="15933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700789" y="5056035"/>
              <a:ext cx="231819" cy="3012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387497E-9647-447A-9012-174D4055263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APR040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การบันทึ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กตั้งหนี้รายการอื่นๆ</a:t>
            </a: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(ขายกากมะพร้าว,ขายน้ำมะพร้าวดี,ขายน้ำมะพร้าวเสีย,กะลา,เนื้อมะพร้าว)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     (AR Invoice Entry-Miscellaneous Invoice)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										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381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1166</Words>
  <Application>Microsoft Office PowerPoint</Application>
  <PresentationFormat>Widescreen</PresentationFormat>
  <Paragraphs>286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Angsana New</vt:lpstr>
      <vt:lpstr>Arial</vt:lpstr>
      <vt:lpstr>Calibri</vt:lpstr>
      <vt:lpstr>Calibri Light</vt:lpstr>
      <vt:lpstr>Cordia New</vt:lpstr>
      <vt:lpstr>David</vt:lpstr>
      <vt:lpstr>Wingdings 3</vt:lpstr>
      <vt:lpstr>Office Theme</vt:lpstr>
      <vt:lpstr>PowerPoint Presentation</vt:lpstr>
      <vt:lpstr>เอกสารตัวอย่างใบชั่ง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ใช้คำสั่ง CP AR Invoice Entry เลือกคำสั่ง New  New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ACC-6</dc:creator>
  <cp:lastModifiedBy>ACC-6</cp:lastModifiedBy>
  <cp:revision>13</cp:revision>
  <dcterms:created xsi:type="dcterms:W3CDTF">2024-09-23T08:06:22Z</dcterms:created>
  <dcterms:modified xsi:type="dcterms:W3CDTF">2024-09-23T09:52:17Z</dcterms:modified>
</cp:coreProperties>
</file>